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1406" r:id="rId2"/>
    <p:sldId id="1320" r:id="rId3"/>
    <p:sldId id="1395" r:id="rId4"/>
    <p:sldId id="1412" r:id="rId5"/>
    <p:sldId id="1408" r:id="rId6"/>
    <p:sldId id="1409" r:id="rId7"/>
    <p:sldId id="1410" r:id="rId8"/>
    <p:sldId id="1411" r:id="rId9"/>
    <p:sldId id="1323" r:id="rId10"/>
    <p:sldId id="1373" r:id="rId11"/>
    <p:sldId id="1397" r:id="rId12"/>
    <p:sldId id="1398" r:id="rId13"/>
    <p:sldId id="1399" r:id="rId14"/>
    <p:sldId id="1400" r:id="rId15"/>
    <p:sldId id="1401" r:id="rId16"/>
    <p:sldId id="1402" r:id="rId17"/>
    <p:sldId id="1404" r:id="rId18"/>
    <p:sldId id="1413" r:id="rId19"/>
    <p:sldId id="1405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9">
          <p15:clr>
            <a:srgbClr val="A4A3A4"/>
          </p15:clr>
        </p15:guide>
        <p15:guide id="2" orient="horz" pos="3047">
          <p15:clr>
            <a:srgbClr val="A4A3A4"/>
          </p15:clr>
        </p15:guide>
        <p15:guide id="3" pos="316">
          <p15:clr>
            <a:srgbClr val="A4A3A4"/>
          </p15:clr>
        </p15:guide>
        <p15:guide id="4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8EE"/>
    <a:srgbClr val="FFFFCC"/>
    <a:srgbClr val="E1EBF7"/>
    <a:srgbClr val="FFFF99"/>
    <a:srgbClr val="CCFFCC"/>
    <a:srgbClr val="D5F4FF"/>
    <a:srgbClr val="E8E8E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3394" autoAdjust="0"/>
  </p:normalViewPr>
  <p:slideViewPr>
    <p:cSldViewPr snapToGrid="0">
      <p:cViewPr varScale="1">
        <p:scale>
          <a:sx n="72" d="100"/>
          <a:sy n="72" d="100"/>
        </p:scale>
        <p:origin x="1272" y="60"/>
      </p:cViewPr>
      <p:guideLst>
        <p:guide orient="horz" pos="3449"/>
        <p:guide orient="horz" pos="3047"/>
        <p:guide pos="316"/>
        <p:guide pos="4513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3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7D4AE-946D-4B24-B89B-FC484E050EB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E7155F-5076-4426-80CF-6B67060E066F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b="1"/>
            <a:t>资产处</a:t>
          </a:r>
        </a:p>
      </dgm:t>
    </dgm:pt>
    <dgm:pt modelId="{2EDA8F7A-F49A-45E1-A3B8-98FE53E1D4B8}" type="parTrans" cxnId="{B38250FE-32A7-4629-8C02-699749B553F4}">
      <dgm:prSet/>
      <dgm:spPr/>
      <dgm:t>
        <a:bodyPr/>
        <a:lstStyle/>
        <a:p>
          <a:endParaRPr lang="zh-CN" altLang="en-US"/>
        </a:p>
      </dgm:t>
    </dgm:pt>
    <dgm:pt modelId="{FEBA3B36-6582-4A9E-A38D-F2F7BB117A1B}" type="sibTrans" cxnId="{B38250FE-32A7-4629-8C02-699749B553F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89253668-4DF5-4059-940E-55C80DC656A4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b="1"/>
            <a:t>单位审核员</a:t>
          </a:r>
        </a:p>
      </dgm:t>
    </dgm:pt>
    <dgm:pt modelId="{B027752E-0F71-4477-A49E-E912A43C05C5}" type="parTrans" cxnId="{AD22F7FD-B64A-403E-B217-49F038B83DB5}">
      <dgm:prSet/>
      <dgm:spPr/>
      <dgm:t>
        <a:bodyPr/>
        <a:lstStyle/>
        <a:p>
          <a:endParaRPr lang="zh-CN" altLang="en-US"/>
        </a:p>
      </dgm:t>
    </dgm:pt>
    <dgm:pt modelId="{4EB2FD77-D0DC-4E0A-9086-A893CB930037}" type="sibTrans" cxnId="{AD22F7FD-B64A-403E-B217-49F038B83DB5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1796A5C9-E79A-4936-8C93-12098AA0071B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b="1"/>
            <a:t>单位管理员</a:t>
          </a:r>
        </a:p>
      </dgm:t>
    </dgm:pt>
    <dgm:pt modelId="{98430FFE-5E4E-409B-A368-509005B4632B}" type="parTrans" cxnId="{55409BD9-F9E9-477C-8292-EDA46E231931}">
      <dgm:prSet/>
      <dgm:spPr/>
      <dgm:t>
        <a:bodyPr/>
        <a:lstStyle/>
        <a:p>
          <a:endParaRPr lang="zh-CN" altLang="en-US"/>
        </a:p>
      </dgm:t>
    </dgm:pt>
    <dgm:pt modelId="{6BC85698-8E90-4243-BE67-3680D7BBDE9F}" type="sibTrans" cxnId="{55409BD9-F9E9-477C-8292-EDA46E231931}">
      <dgm:prSet/>
      <dgm:spPr/>
      <dgm:t>
        <a:bodyPr/>
        <a:lstStyle/>
        <a:p>
          <a:endParaRPr lang="zh-CN" altLang="en-US"/>
        </a:p>
      </dgm:t>
    </dgm:pt>
    <dgm:pt modelId="{CCB6C5B5-0957-48E6-A830-58E066326D22}" type="pres">
      <dgm:prSet presAssocID="{2EC7D4AE-946D-4B24-B89B-FC484E050EBA}" presName="outerComposite" presStyleCnt="0">
        <dgm:presLayoutVars>
          <dgm:chMax val="5"/>
          <dgm:dir/>
          <dgm:resizeHandles val="exact"/>
        </dgm:presLayoutVars>
      </dgm:prSet>
      <dgm:spPr/>
    </dgm:pt>
    <dgm:pt modelId="{4D8E7765-CBB7-461E-812F-0921E2741543}" type="pres">
      <dgm:prSet presAssocID="{2EC7D4AE-946D-4B24-B89B-FC484E050EBA}" presName="dummyMaxCanvas" presStyleCnt="0">
        <dgm:presLayoutVars/>
      </dgm:prSet>
      <dgm:spPr/>
    </dgm:pt>
    <dgm:pt modelId="{E6627FCD-FD7D-4BDF-909A-BDA8C1D8A3A4}" type="pres">
      <dgm:prSet presAssocID="{2EC7D4AE-946D-4B24-B89B-FC484E050EBA}" presName="ThreeNodes_1" presStyleLbl="node1" presStyleIdx="0" presStyleCnt="3" custScaleX="23755" custLinFactNeighborX="-29965" custLinFactNeighborY="94679">
        <dgm:presLayoutVars>
          <dgm:bulletEnabled val="1"/>
        </dgm:presLayoutVars>
      </dgm:prSet>
      <dgm:spPr/>
    </dgm:pt>
    <dgm:pt modelId="{873A3A20-62BF-4C2B-9421-C36D4AEA1E7E}" type="pres">
      <dgm:prSet presAssocID="{2EC7D4AE-946D-4B24-B89B-FC484E050EBA}" presName="ThreeNodes_2" presStyleLbl="node1" presStyleIdx="1" presStyleCnt="3" custScaleX="27836" custLinFactNeighborX="-3887" custLinFactNeighborY="-21987">
        <dgm:presLayoutVars>
          <dgm:bulletEnabled val="1"/>
        </dgm:presLayoutVars>
      </dgm:prSet>
      <dgm:spPr/>
    </dgm:pt>
    <dgm:pt modelId="{C1C2BC9E-305F-4083-85C5-915395DCE16E}" type="pres">
      <dgm:prSet presAssocID="{2EC7D4AE-946D-4B24-B89B-FC484E050EBA}" presName="ThreeNodes_3" presStyleLbl="node1" presStyleIdx="2" presStyleCnt="3" custScaleX="28302" custLinFactY="-37166" custLinFactNeighborX="24473" custLinFactNeighborY="-100000">
        <dgm:presLayoutVars>
          <dgm:bulletEnabled val="1"/>
        </dgm:presLayoutVars>
      </dgm:prSet>
      <dgm:spPr/>
    </dgm:pt>
    <dgm:pt modelId="{99F9E90F-107B-4E63-841C-B532DE90BA30}" type="pres">
      <dgm:prSet presAssocID="{2EC7D4AE-946D-4B24-B89B-FC484E050EBA}" presName="ThreeConn_1-2" presStyleLbl="fgAccFollowNode1" presStyleIdx="0" presStyleCnt="2" custAng="5400000" custLinFactX="-312632" custLinFactNeighborX="-400000" custLinFactNeighborY="72215">
        <dgm:presLayoutVars>
          <dgm:bulletEnabled val="1"/>
        </dgm:presLayoutVars>
      </dgm:prSet>
      <dgm:spPr/>
    </dgm:pt>
    <dgm:pt modelId="{4CCCCF50-B734-485B-A2E2-6EB361FBD90F}" type="pres">
      <dgm:prSet presAssocID="{2EC7D4AE-946D-4B24-B89B-FC484E050EBA}" presName="ThreeConn_2-3" presStyleLbl="fgAccFollowNode1" presStyleIdx="1" presStyleCnt="2" custAng="5400000" custLinFactX="-173424" custLinFactY="-15594" custLinFactNeighborX="-200000" custLinFactNeighborY="-100000">
        <dgm:presLayoutVars>
          <dgm:bulletEnabled val="1"/>
        </dgm:presLayoutVars>
      </dgm:prSet>
      <dgm:spPr/>
    </dgm:pt>
    <dgm:pt modelId="{25FCBE08-7E67-49CE-981A-9A3CDFE0E8F8}" type="pres">
      <dgm:prSet presAssocID="{2EC7D4AE-946D-4B24-B89B-FC484E050EBA}" presName="ThreeNodes_1_text" presStyleLbl="node1" presStyleIdx="2" presStyleCnt="3">
        <dgm:presLayoutVars>
          <dgm:bulletEnabled val="1"/>
        </dgm:presLayoutVars>
      </dgm:prSet>
      <dgm:spPr/>
    </dgm:pt>
    <dgm:pt modelId="{28A9D0E1-43EF-43E5-A9BB-568A491F0E19}" type="pres">
      <dgm:prSet presAssocID="{2EC7D4AE-946D-4B24-B89B-FC484E050EBA}" presName="ThreeNodes_2_text" presStyleLbl="node1" presStyleIdx="2" presStyleCnt="3">
        <dgm:presLayoutVars>
          <dgm:bulletEnabled val="1"/>
        </dgm:presLayoutVars>
      </dgm:prSet>
      <dgm:spPr/>
    </dgm:pt>
    <dgm:pt modelId="{39CEA7E7-0E22-47C1-A76C-26DBC5077079}" type="pres">
      <dgm:prSet presAssocID="{2EC7D4AE-946D-4B24-B89B-FC484E050EB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D3D4AF-AC10-401B-A317-AD77C4BC00CF}" type="presOf" srcId="{5BE7155F-5076-4426-80CF-6B67060E066F}" destId="{25FCBE08-7E67-49CE-981A-9A3CDFE0E8F8}" srcOrd="1" destOrd="0" presId="urn:microsoft.com/office/officeart/2005/8/layout/vProcess5"/>
    <dgm:cxn modelId="{C89A9D40-FC53-48CF-892F-4B5DA8D5BAD2}" type="presOf" srcId="{89253668-4DF5-4059-940E-55C80DC656A4}" destId="{873A3A20-62BF-4C2B-9421-C36D4AEA1E7E}" srcOrd="0" destOrd="0" presId="urn:microsoft.com/office/officeart/2005/8/layout/vProcess5"/>
    <dgm:cxn modelId="{AD22F7FD-B64A-403E-B217-49F038B83DB5}" srcId="{2EC7D4AE-946D-4B24-B89B-FC484E050EBA}" destId="{89253668-4DF5-4059-940E-55C80DC656A4}" srcOrd="1" destOrd="0" parTransId="{B027752E-0F71-4477-A49E-E912A43C05C5}" sibTransId="{4EB2FD77-D0DC-4E0A-9086-A893CB930037}"/>
    <dgm:cxn modelId="{EE3BD0FD-D727-4054-82C9-E93081DCEA3E}" type="presOf" srcId="{5BE7155F-5076-4426-80CF-6B67060E066F}" destId="{E6627FCD-FD7D-4BDF-909A-BDA8C1D8A3A4}" srcOrd="0" destOrd="0" presId="urn:microsoft.com/office/officeart/2005/8/layout/vProcess5"/>
    <dgm:cxn modelId="{3BB696EB-7C36-4D48-9111-2D4BA5523807}" type="presOf" srcId="{2EC7D4AE-946D-4B24-B89B-FC484E050EBA}" destId="{CCB6C5B5-0957-48E6-A830-58E066326D22}" srcOrd="0" destOrd="0" presId="urn:microsoft.com/office/officeart/2005/8/layout/vProcess5"/>
    <dgm:cxn modelId="{CE1A1439-90F8-4290-AAC8-5A2A23792E1A}" type="presOf" srcId="{1796A5C9-E79A-4936-8C93-12098AA0071B}" destId="{C1C2BC9E-305F-4083-85C5-915395DCE16E}" srcOrd="0" destOrd="0" presId="urn:microsoft.com/office/officeart/2005/8/layout/vProcess5"/>
    <dgm:cxn modelId="{CFDBFC3C-128E-4066-83F5-2A4FBFCB3D9F}" type="presOf" srcId="{FEBA3B36-6582-4A9E-A38D-F2F7BB117A1B}" destId="{99F9E90F-107B-4E63-841C-B532DE90BA30}" srcOrd="0" destOrd="0" presId="urn:microsoft.com/office/officeart/2005/8/layout/vProcess5"/>
    <dgm:cxn modelId="{2DD9B8EB-E171-49B3-B43B-79B397D16AC2}" type="presOf" srcId="{1796A5C9-E79A-4936-8C93-12098AA0071B}" destId="{39CEA7E7-0E22-47C1-A76C-26DBC5077079}" srcOrd="1" destOrd="0" presId="urn:microsoft.com/office/officeart/2005/8/layout/vProcess5"/>
    <dgm:cxn modelId="{3D226A7B-3DD0-4BAD-89B7-8801B670A6C8}" type="presOf" srcId="{4EB2FD77-D0DC-4E0A-9086-A893CB930037}" destId="{4CCCCF50-B734-485B-A2E2-6EB361FBD90F}" srcOrd="0" destOrd="0" presId="urn:microsoft.com/office/officeart/2005/8/layout/vProcess5"/>
    <dgm:cxn modelId="{8F15FA2E-F6A6-49DC-819C-36E079FBC231}" type="presOf" srcId="{89253668-4DF5-4059-940E-55C80DC656A4}" destId="{28A9D0E1-43EF-43E5-A9BB-568A491F0E19}" srcOrd="1" destOrd="0" presId="urn:microsoft.com/office/officeart/2005/8/layout/vProcess5"/>
    <dgm:cxn modelId="{B38250FE-32A7-4629-8C02-699749B553F4}" srcId="{2EC7D4AE-946D-4B24-B89B-FC484E050EBA}" destId="{5BE7155F-5076-4426-80CF-6B67060E066F}" srcOrd="0" destOrd="0" parTransId="{2EDA8F7A-F49A-45E1-A3B8-98FE53E1D4B8}" sibTransId="{FEBA3B36-6582-4A9E-A38D-F2F7BB117A1B}"/>
    <dgm:cxn modelId="{55409BD9-F9E9-477C-8292-EDA46E231931}" srcId="{2EC7D4AE-946D-4B24-B89B-FC484E050EBA}" destId="{1796A5C9-E79A-4936-8C93-12098AA0071B}" srcOrd="2" destOrd="0" parTransId="{98430FFE-5E4E-409B-A368-509005B4632B}" sibTransId="{6BC85698-8E90-4243-BE67-3680D7BBDE9F}"/>
    <dgm:cxn modelId="{7E8728E1-4B13-43F3-92C1-1B9861DA0DFD}" type="presParOf" srcId="{CCB6C5B5-0957-48E6-A830-58E066326D22}" destId="{4D8E7765-CBB7-461E-812F-0921E2741543}" srcOrd="0" destOrd="0" presId="urn:microsoft.com/office/officeart/2005/8/layout/vProcess5"/>
    <dgm:cxn modelId="{6D443CBD-40F6-45D5-8EC8-5EFF50344902}" type="presParOf" srcId="{CCB6C5B5-0957-48E6-A830-58E066326D22}" destId="{E6627FCD-FD7D-4BDF-909A-BDA8C1D8A3A4}" srcOrd="1" destOrd="0" presId="urn:microsoft.com/office/officeart/2005/8/layout/vProcess5"/>
    <dgm:cxn modelId="{26989AD7-A1C3-4070-84C4-3A61CA919F9A}" type="presParOf" srcId="{CCB6C5B5-0957-48E6-A830-58E066326D22}" destId="{873A3A20-62BF-4C2B-9421-C36D4AEA1E7E}" srcOrd="2" destOrd="0" presId="urn:microsoft.com/office/officeart/2005/8/layout/vProcess5"/>
    <dgm:cxn modelId="{376C72D1-D0B7-4E37-A4C8-9A64F700148B}" type="presParOf" srcId="{CCB6C5B5-0957-48E6-A830-58E066326D22}" destId="{C1C2BC9E-305F-4083-85C5-915395DCE16E}" srcOrd="3" destOrd="0" presId="urn:microsoft.com/office/officeart/2005/8/layout/vProcess5"/>
    <dgm:cxn modelId="{BF17E142-F956-478D-9794-548E398BE3BF}" type="presParOf" srcId="{CCB6C5B5-0957-48E6-A830-58E066326D22}" destId="{99F9E90F-107B-4E63-841C-B532DE90BA30}" srcOrd="4" destOrd="0" presId="urn:microsoft.com/office/officeart/2005/8/layout/vProcess5"/>
    <dgm:cxn modelId="{7A3B85CC-2CDD-4E02-A6E7-2936695629C1}" type="presParOf" srcId="{CCB6C5B5-0957-48E6-A830-58E066326D22}" destId="{4CCCCF50-B734-485B-A2E2-6EB361FBD90F}" srcOrd="5" destOrd="0" presId="urn:microsoft.com/office/officeart/2005/8/layout/vProcess5"/>
    <dgm:cxn modelId="{94CBAC53-DA4D-4730-A6A6-8E041885F041}" type="presParOf" srcId="{CCB6C5B5-0957-48E6-A830-58E066326D22}" destId="{25FCBE08-7E67-49CE-981A-9A3CDFE0E8F8}" srcOrd="6" destOrd="0" presId="urn:microsoft.com/office/officeart/2005/8/layout/vProcess5"/>
    <dgm:cxn modelId="{27D4AF0C-2B89-46DF-B639-511F00A30498}" type="presParOf" srcId="{CCB6C5B5-0957-48E6-A830-58E066326D22}" destId="{28A9D0E1-43EF-43E5-A9BB-568A491F0E19}" srcOrd="7" destOrd="0" presId="urn:microsoft.com/office/officeart/2005/8/layout/vProcess5"/>
    <dgm:cxn modelId="{2C0A1CD1-67BA-49F0-BC05-9FF54DB4FFDE}" type="presParOf" srcId="{CCB6C5B5-0957-48E6-A830-58E066326D22}" destId="{39CEA7E7-0E22-47C1-A76C-26DBC50770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27FCD-FD7D-4BDF-909A-BDA8C1D8A3A4}">
      <dsp:nvSpPr>
        <dsp:cNvPr id="0" name=""/>
        <dsp:cNvSpPr/>
      </dsp:nvSpPr>
      <dsp:spPr>
        <a:xfrm>
          <a:off x="490886" y="732506"/>
          <a:ext cx="1429482" cy="7736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/>
            <a:t>资产处</a:t>
          </a:r>
        </a:p>
      </dsp:txBody>
      <dsp:txXfrm>
        <a:off x="513546" y="755166"/>
        <a:ext cx="1196608" cy="728353"/>
      </dsp:txXfrm>
    </dsp:sp>
    <dsp:sp modelId="{873A3A20-62BF-4C2B-9421-C36D4AEA1E7E}">
      <dsp:nvSpPr>
        <dsp:cNvPr id="0" name=""/>
        <dsp:cNvSpPr/>
      </dsp:nvSpPr>
      <dsp:spPr>
        <a:xfrm>
          <a:off x="2468334" y="732511"/>
          <a:ext cx="1675061" cy="7736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/>
            <a:t>单位审核员</a:t>
          </a:r>
        </a:p>
      </dsp:txBody>
      <dsp:txXfrm>
        <a:off x="2490994" y="755171"/>
        <a:ext cx="1341957" cy="728353"/>
      </dsp:txXfrm>
    </dsp:sp>
    <dsp:sp modelId="{C1C2BC9E-305F-4083-85C5-915395DCE16E}">
      <dsp:nvSpPr>
        <dsp:cNvPr id="0" name=""/>
        <dsp:cNvSpPr/>
      </dsp:nvSpPr>
      <dsp:spPr>
        <a:xfrm>
          <a:off x="4691871" y="744021"/>
          <a:ext cx="1703103" cy="7736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/>
            <a:t>单位管理员</a:t>
          </a:r>
        </a:p>
      </dsp:txBody>
      <dsp:txXfrm>
        <a:off x="4714531" y="766681"/>
        <a:ext cx="1365182" cy="728353"/>
      </dsp:txXfrm>
    </dsp:sp>
    <dsp:sp modelId="{99F9E90F-107B-4E63-841C-B532DE90BA30}">
      <dsp:nvSpPr>
        <dsp:cNvPr id="0" name=""/>
        <dsp:cNvSpPr/>
      </dsp:nvSpPr>
      <dsp:spPr>
        <a:xfrm rot="5400000">
          <a:off x="1930979" y="949862"/>
          <a:ext cx="502887" cy="5028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106362" y="1012095"/>
        <a:ext cx="276587" cy="378422"/>
      </dsp:txXfrm>
    </dsp:sp>
    <dsp:sp modelId="{4CCCCF50-B734-485B-A2E2-6EB361FBD90F}">
      <dsp:nvSpPr>
        <dsp:cNvPr id="0" name=""/>
        <dsp:cNvSpPr/>
      </dsp:nvSpPr>
      <dsp:spPr>
        <a:xfrm rot="5400000">
          <a:off x="4167780" y="902855"/>
          <a:ext cx="502887" cy="5028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4343163" y="965088"/>
        <a:ext cx="276587" cy="37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582" y="1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85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582" y="9431985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C05C1221-282E-485D-A1B0-0F7D058B62E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4040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82" y="1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45" y="4715993"/>
            <a:ext cx="4985786" cy="4467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985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82" y="9431985"/>
            <a:ext cx="2945093" cy="496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20F78F6F-019C-4EAC-B396-6376144AFF8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0209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9164638" cy="6858000"/>
          </a:xfrm>
          <a:prstGeom prst="rect">
            <a:avLst/>
          </a:prstGeom>
          <a:solidFill>
            <a:srgbClr val="FA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0" y="2786063"/>
            <a:ext cx="9144000" cy="1987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altLang="zh-CN" dirty="0"/>
          </a:p>
        </p:txBody>
      </p:sp>
      <p:pic>
        <p:nvPicPr>
          <p:cNvPr id="5" name="Picture 2" descr="D:\PPT\CZB\czb\2.png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38724" y="3205681"/>
            <a:ext cx="3809360" cy="114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16" y="3095073"/>
            <a:ext cx="4261267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5791200" y="6505575"/>
            <a:ext cx="2054225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©20</a:t>
            </a:r>
            <a:r>
              <a:rPr lang="en-US" altLang="zh-CN"/>
              <a:t>11</a:t>
            </a:r>
            <a:r>
              <a:rPr lang="zh-CN" altLang="en-US"/>
              <a:t> 财政部行政政法司</a:t>
            </a:r>
            <a:r>
              <a:rPr lang="en-US" altLang="zh-CN"/>
              <a:t>.  |   </a:t>
            </a:r>
            <a:fld id="{CD53741A-75E3-45B0-A857-8662BDD28A3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latin typeface="Times" pitchFamily="18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9D7A-958C-4E10-8978-FEACA0288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5B97-4EBC-46CC-97D1-5E5EE49A68C2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E946-BFC6-40C1-A641-9B115E7324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F7D2-695A-4724-A8F4-E396FE27A3E5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101009" y="190500"/>
            <a:ext cx="5817704" cy="635000"/>
          </a:xfrm>
          <a:prstGeom prst="rect">
            <a:avLst/>
          </a:prstGeom>
        </p:spPr>
        <p:txBody>
          <a:bodyPr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2BE813D-4027-4AFD-9220-6E15AF9C42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64B3-C209-452B-9B00-5853F80FA5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3F30-D624-4929-A7C9-F964A11520FF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12A3-6DE3-42EE-8ECD-A8F053BC40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A721-1189-48F9-AA5A-5EAC3B3EC0DD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176E-73C1-46EB-9635-13C3F878AE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D4F1-E7C8-4C92-B8EC-5DD2419E7DC2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193675"/>
            <a:ext cx="9164638" cy="695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Picture 2" descr="C:\Users\Simon\Desktop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234950"/>
            <a:ext cx="275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969B-7D73-48FD-BB54-B1DAB503625C}" type="datetime1">
              <a:rPr lang="zh-CN" altLang="en-US"/>
              <a:pPr>
                <a:defRPr/>
              </a:pPr>
              <a:t>2016/11/9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791200" y="6505575"/>
            <a:ext cx="2411413" cy="3524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814936-2245-4ADF-9A9A-949383C91E8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4" descr="sub2_build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5675313"/>
            <a:ext cx="91440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ordri_02"/>
          <p:cNvPicPr>
            <a:picLocks noChangeAspect="1" noChangeArrowheads="1"/>
          </p:cNvPicPr>
          <p:nvPr userDrawn="1"/>
        </p:nvPicPr>
        <p:blipFill>
          <a:blip r:embed="rId5" cstate="print">
            <a:lum bright="-54000" contrast="42000"/>
          </a:blip>
          <a:srcRect/>
          <a:stretch>
            <a:fillRect/>
          </a:stretch>
        </p:blipFill>
        <p:spPr bwMode="auto">
          <a:xfrm>
            <a:off x="0" y="762000"/>
            <a:ext cx="9144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468313" y="333375"/>
            <a:ext cx="8207375" cy="5746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zh-CN" altLang="en-US" sz="260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8EE143A5-80DD-46B1-A167-95C7412DCC7F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293FEBBD-3BF7-4791-8CBE-6FA560F813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601029" y="284871"/>
            <a:ext cx="4518991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47AE597F-21DE-4073-BC96-CE5ED43C83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AA1E7-ED27-4617-AF92-ED1AE3E0A0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2B1F13-19F3-4628-9077-0D5D08CF9114}" type="datetime1">
              <a:rPr lang="zh-CN" altLang="en-US" smtClean="0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封底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-96838" y="804863"/>
            <a:ext cx="9356726" cy="5364162"/>
            <a:chOff x="-96838" y="804863"/>
            <a:chExt cx="9356726" cy="5364162"/>
          </a:xfrm>
        </p:grpSpPr>
        <p:grpSp>
          <p:nvGrpSpPr>
            <p:cNvPr id="3" name="组合 2"/>
            <p:cNvGrpSpPr>
              <a:grpSpLocks/>
            </p:cNvGrpSpPr>
            <p:nvPr/>
          </p:nvGrpSpPr>
          <p:grpSpPr bwMode="auto">
            <a:xfrm>
              <a:off x="-96838" y="804863"/>
              <a:ext cx="9356726" cy="5364162"/>
              <a:chOff x="-96838" y="804863"/>
              <a:chExt cx="9356726" cy="5364162"/>
            </a:xfrm>
          </p:grpSpPr>
          <p:pic>
            <p:nvPicPr>
              <p:cNvPr id="6" name="图片 5" descr="2008822163913895_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96838" y="804863"/>
                <a:ext cx="9356726" cy="536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图片 39" descr="背景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603" r="35695" b="57405"/>
              <a:stretch>
                <a:fillRect/>
              </a:stretch>
            </p:blipFill>
            <p:spPr bwMode="auto">
              <a:xfrm>
                <a:off x="1886858" y="1753506"/>
                <a:ext cx="1045028" cy="1088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286" r="18137" b="24525"/>
            <a:stretch>
              <a:fillRect/>
            </a:stretch>
          </p:blipFill>
          <p:spPr bwMode="auto">
            <a:xfrm>
              <a:off x="1727199" y="3088710"/>
              <a:ext cx="1190173" cy="97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1891" r="10962" b="12791"/>
            <a:stretch>
              <a:fillRect/>
            </a:stretch>
          </p:blipFill>
          <p:spPr bwMode="auto">
            <a:xfrm>
              <a:off x="1727199" y="4251158"/>
              <a:ext cx="1204688" cy="102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_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_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 userDrawn="1"/>
        </p:nvSpPr>
        <p:spPr>
          <a:xfrm>
            <a:off x="0" y="193675"/>
            <a:ext cx="9164638" cy="695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Picture 2" descr="C:\Users\Simon\Desktop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234950"/>
            <a:ext cx="275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314420" y="2093913"/>
            <a:ext cx="3777077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314420" y="3199625"/>
            <a:ext cx="3777077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314420" y="4372786"/>
            <a:ext cx="3777077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0650285B-E583-4EFD-9FB1-7C6B1D4ACD64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B91F2B3C-D7F1-4ECE-84A7-B45F5BE778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-12700" y="193675"/>
            <a:ext cx="9164638" cy="695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6"/>
          <p:cNvSpPr/>
          <p:nvPr userDrawn="1"/>
        </p:nvSpPr>
        <p:spPr>
          <a:xfrm>
            <a:off x="161925" y="312738"/>
            <a:ext cx="184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2800" cap="all" dirty="0">
              <a:ln w="0"/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0759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7856-2A62-49D0-A6DD-2F5A1B583FB9}" type="datetime1">
              <a:rPr lang="zh-CN" altLang="en-US"/>
              <a:pPr>
                <a:defRPr/>
              </a:pPr>
              <a:t>2016/11/9</a:t>
            </a:fld>
            <a:endParaRPr lang="en-US" altLang="zh-CN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791200" y="6505575"/>
            <a:ext cx="2411413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93F80-882E-42CF-9A32-98E1E1E8C55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 userDrawn="1"/>
        </p:nvSpPr>
        <p:spPr>
          <a:xfrm>
            <a:off x="0" y="193675"/>
            <a:ext cx="9164638" cy="695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FE7C-50C0-4E94-92B7-349121B08347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4A1B-7B87-4ED6-A418-EAC69508C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63B3-848A-44FB-8A77-4AB08FF3A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6E2B-5800-43A4-951A-F5F28F4C42D6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0866-CCEF-45EA-B758-4E6865EAE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0503-F7F7-4F60-BF04-915A25DCC0DF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0817" y="1114590"/>
            <a:ext cx="8441635" cy="531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8"/>
            <a:ext cx="6884128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400" b="1" kern="1200"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3FF4-1B42-4FE8-B168-5B362C0843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B427-27E2-4175-8C57-95097DF9CCFB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61012"/>
            </a:gs>
            <a:gs pos="100000">
              <a:srgbClr val="CD181F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图片1.jp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188" y="6642100"/>
            <a:ext cx="544512" cy="2159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457AA1E7-ED27-4617-AF92-ED1AE3E0A0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627813"/>
            <a:ext cx="1038225" cy="2254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ED2B1F13-19F3-4628-9077-0D5D08CF9114}" type="datetime1">
              <a:rPr lang="zh-CN" altLang="en-US"/>
              <a:pPr>
                <a:defRPr/>
              </a:pPr>
              <a:t>2016/11/9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17" r:id="rId12"/>
    <p:sldLayoutId id="2147483705" r:id="rId13"/>
    <p:sldLayoutId id="2147483704" r:id="rId14"/>
    <p:sldLayoutId id="2147483703" r:id="rId15"/>
    <p:sldLayoutId id="2147483718" r:id="rId16"/>
    <p:sldLayoutId id="2147483719" r:id="rId17"/>
    <p:sldLayoutId id="2147483720" r:id="rId18"/>
    <p:sldLayoutId id="2147483721" r:id="rId19"/>
  </p:sldLayoutIdLst>
  <p:transition spd="slow">
    <p:fade/>
  </p:transition>
  <p:hf sldNum="0" hdr="0" ft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500"/>
        </a:spcAft>
        <a:buChar char="•"/>
        <a:defRPr sz="2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292100" indent="-1778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571500" indent="-1651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863600" indent="-1270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marL="1143000" indent="-1143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微软雅黑" pitchFamily="34" charset="-122"/>
          <a:cs typeface="微软雅黑"/>
        </a:defRPr>
      </a:lvl5pPr>
      <a:lvl6pPr marL="1600200" indent="-114300" algn="l" rtl="0" fontAlgn="base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057400" indent="-114300" algn="l" rtl="0" fontAlgn="base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14600" indent="-114300" algn="l" rtl="0" fontAlgn="base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71800" indent="-114300" algn="l" rtl="0" fontAlgn="base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ruc.edu.cn/data/upload/file/201607/4c63d536b3f00f28ec923bdb07090714.docx" TargetMode="External"/><Relationship Id="rId2" Type="http://schemas.openxmlformats.org/officeDocument/2006/relationships/hyperlink" Target="http://assets.ruc.edu.cn/data/upload/file/201607/247f2a11a35e2e61e2f8c38a7f208a50.xls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c.ruc.edu.c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81863" cy="685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" y="128546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>
                <a:solidFill>
                  <a:srgbClr val="D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 迎 参 加</a:t>
            </a:r>
            <a:endParaRPr lang="en-US" altLang="zh-CN" sz="8800">
              <a:solidFill>
                <a:srgbClr val="D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7200">
                <a:solidFill>
                  <a:srgbClr val="D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房屋核对工作部署与信息系统培训会</a:t>
            </a:r>
            <a:endParaRPr lang="en-US" altLang="zh-CN" sz="2800">
              <a:solidFill>
                <a:srgbClr val="D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en-US" altLang="zh-CN" sz="2800">
              <a:solidFill>
                <a:srgbClr val="D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>
                <a:solidFill>
                  <a:srgbClr val="D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二〇一六年十一月九日</a:t>
            </a:r>
            <a:endParaRPr lang="zh-CN" altLang="en-US" sz="7200">
              <a:solidFill>
                <a:srgbClr val="D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2457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6233746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一、工作培训 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81" y="1112935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单位管理员工作界面：</a:t>
            </a: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编辑、保存、提交、撤销提交</a:t>
            </a:r>
            <a:endParaRPr kumimoji="0" lang="en-US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5" y="1574599"/>
            <a:ext cx="8778523" cy="50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176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6233746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一、工作培训 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81" y="1112935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单位管理员工作界面：</a:t>
            </a:r>
            <a:r>
              <a:rPr lang="zh-CN" altLang="en-US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编辑按填表说明</a:t>
            </a:r>
            <a:endParaRPr kumimoji="0" lang="en-US" altLang="zh-CN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6" y="1574599"/>
            <a:ext cx="8801080" cy="50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54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6233746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一、工作培训 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81" y="1112935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单位审核员工作界面：</a:t>
            </a:r>
            <a:r>
              <a:rPr lang="zh-CN" altLang="en-US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通过、驳回</a:t>
            </a:r>
            <a:endParaRPr kumimoji="0" lang="en-US" altLang="zh-CN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6" y="1574599"/>
            <a:ext cx="8824014" cy="5104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27" y="2915478"/>
            <a:ext cx="7177676" cy="30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6906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6233746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一、工作培训 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1"/>
          <a:stretch/>
        </p:blipFill>
        <p:spPr>
          <a:xfrm>
            <a:off x="34238" y="2067340"/>
            <a:ext cx="9109762" cy="39491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642" y="1402473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工作进度提示：</a:t>
            </a:r>
            <a:endParaRPr kumimoji="0" lang="en-US" altLang="zh-CN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60083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0155" y="1629283"/>
            <a:ext cx="78390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endParaRPr lang="en-US" altLang="zh-CN" sz="2400" b="0" dirty="0"/>
          </a:p>
          <a:p>
            <a:pPr indent="381000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（六）不同情况的操作处理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endParaRPr lang="en-US" altLang="zh-CN" sz="2400" b="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多余</a:t>
            </a:r>
            <a:endParaRPr lang="en-US" altLang="zh-CN" sz="240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含义：本单位重复房屋、非本单位房屋。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处理方法：备注栏中将错误信息简洁描述后提交。</a:t>
            </a:r>
          </a:p>
          <a:p>
            <a:pPr lvl="1" indent="381000"/>
            <a:r>
              <a:rPr lang="zh-CN" altLang="en-US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例如：①此房间数据已重复，请删除；</a:t>
            </a:r>
            <a:endParaRPr lang="en-US" altLang="zh-CN" sz="2000" b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381000"/>
            <a:r>
              <a:rPr lang="en-US" altLang="zh-CN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②此房非本单位管理使用，实际应为</a:t>
            </a:r>
            <a:r>
              <a:rPr lang="en-US" altLang="zh-CN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××</a:t>
            </a:r>
            <a:r>
              <a:rPr lang="zh-CN" altLang="en-US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（单位）。</a:t>
            </a:r>
          </a:p>
          <a:p>
            <a:pPr indent="381000"/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58723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4137" y="1155899"/>
            <a:ext cx="83088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缺失</a:t>
            </a:r>
            <a:endParaRPr lang="en-US" altLang="zh-CN" sz="240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含义：本单位实际使用但系统无记录。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处理方法：填写</a:t>
            </a:r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hlinkClick r:id="rId2"/>
              </a:rPr>
              <a:t>《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hlinkClick r:id="rId2"/>
              </a:rPr>
              <a:t>中国人民大学非住宅类房屋信息补充表</a:t>
            </a:r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hlinkClick r:id="rId2"/>
              </a:rPr>
              <a:t>》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hlinkClick r:id="rId3"/>
              </a:rPr>
              <a:t>填表说明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），电子版发送至</a:t>
            </a:r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fwqcb@ruc.edu.cn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400" b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381000"/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6050"/>
            <a:ext cx="9144000" cy="40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759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96660" y="1915597"/>
            <a:ext cx="78390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信息有误</a:t>
            </a:r>
            <a:endParaRPr lang="en-US" altLang="zh-CN" sz="240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r>
              <a:rPr lang="zh-CN" altLang="en-US" sz="24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物理属性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有误的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如房号、</a:t>
            </a:r>
            <a:r>
              <a:rPr lang="zh-CN" altLang="en-US" sz="2400" b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使用面积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、用房性质、功能分类有误的，备注栏中将错误信息描述后提交。</a:t>
            </a:r>
          </a:p>
          <a:p>
            <a:pPr indent="381000"/>
            <a:r>
              <a:rPr lang="zh-CN" altLang="en-US" sz="20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例如：</a:t>
            </a:r>
            <a:r>
              <a:rPr lang="zh-CN" altLang="en-US" sz="20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现为会议室，功能分类请改为服务用房。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r>
              <a:rPr lang="zh-CN" altLang="en-US" sz="24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使用情况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有误的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如：管理人、使用科室（部门）、使用人、具体用途有误的，网上自助修正。</a:t>
            </a:r>
          </a:p>
          <a:p>
            <a:pPr indent="38100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注：使用人请准确填写。</a:t>
            </a:r>
          </a:p>
          <a:p>
            <a:pPr indent="381000"/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779013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17146" y="1734819"/>
            <a:ext cx="7839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endParaRPr lang="en-US" altLang="zh-CN" sz="2400" b="0" dirty="0"/>
          </a:p>
          <a:p>
            <a:pPr indent="381000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（七）联系方式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微信群：“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RUC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房屋清查工作群”</a:t>
            </a:r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" name="Picture 2" descr="https://pic.tiup.cn/data/app/36/95/4_369584_pl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304480"/>
            <a:ext cx="2432179" cy="31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5152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17146" y="1365488"/>
            <a:ext cx="78390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endParaRPr lang="en-US" altLang="zh-CN" sz="2400" b="0" dirty="0"/>
          </a:p>
          <a:p>
            <a:pPr indent="381000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（八）会议材料下载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下午</a:t>
            </a:r>
            <a:r>
              <a:rPr lang="en-US" altLang="zh-CN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点后可在资产处网站</a:t>
            </a:r>
            <a:r>
              <a:rPr lang="en-US" altLang="zh-CN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assets.ruc.edu.cn </a:t>
            </a:r>
          </a:p>
          <a:p>
            <a:pPr indent="381000"/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“房屋资源清查工作”专栏中下载。</a:t>
            </a:r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38235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三、答疑、交流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432741" y="5163992"/>
            <a:ext cx="3591990" cy="14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defRPr>
            </a:lvl1pPr>
            <a:lvl2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defRPr>
            </a:lvl2pPr>
            <a:lvl3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defRPr>
            </a:lvl3pPr>
            <a:lvl4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defRPr>
            </a:lvl4pPr>
            <a:lvl5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/>
              </a:defRPr>
            </a:lvl5pPr>
            <a:lvl6pPr marL="457200"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 b="1" ker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谢  谢 ！</a:t>
            </a:r>
            <a:endParaRPr lang="zh-CN" altLang="en-US" sz="6000" b="1" kern="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8" y="1878496"/>
            <a:ext cx="3556472" cy="35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638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47632"/>
            <a:ext cx="9144000" cy="5850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52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8539" y="3105493"/>
            <a:ext cx="8693426" cy="18813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ctr"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房屋核对工作部署与</a:t>
            </a:r>
            <a:endParaRPr kumimoji="1" lang="en-US" altLang="zh-CN" sz="40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ctr"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信息系统培训会</a:t>
            </a:r>
            <a:endParaRPr kumimoji="1" lang="en-US" altLang="zh-CN" sz="4000" b="1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ctr">
              <a:lnSpc>
                <a:spcPts val="18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endParaRPr kumimoji="1"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ctr">
              <a:lnSpc>
                <a:spcPts val="18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房屋清查办公室</a:t>
            </a:r>
            <a:endParaRPr kumimoji="1" lang="en-US" altLang="zh-CN" sz="2800"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18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r>
              <a:rPr kumimoji="1" lang="en-US" altLang="zh-CN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2016</a:t>
            </a:r>
            <a:r>
              <a:rPr kumimoji="1" lang="zh-CN" altLang="en-US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kumimoji="1" lang="en-US" altLang="zh-CN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11</a:t>
            </a:r>
            <a:r>
              <a:rPr kumimoji="1" lang="zh-CN" altLang="en-US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kumimoji="1" lang="en-US" altLang="zh-CN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9</a:t>
            </a:r>
            <a:r>
              <a:rPr kumimoji="1" lang="zh-CN" altLang="en-US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日</a:t>
            </a:r>
          </a:p>
          <a:p>
            <a:pPr lvl="0" algn="ctr">
              <a:lnSpc>
                <a:spcPts val="18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endParaRPr kumimoji="1" lang="en-US" altLang="zh-CN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ctr">
              <a:lnSpc>
                <a:spcPts val="18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SzPct val="85000"/>
              <a:buNone/>
              <a:defRPr/>
            </a:pPr>
            <a:endParaRPr kumimoji="1" lang="en-US" altLang="zh-CN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6" name="Picture 18" descr="010"/>
          <p:cNvPicPr>
            <a:picLocks noChangeArrowheads="1"/>
          </p:cNvPicPr>
          <p:nvPr/>
        </p:nvPicPr>
        <p:blipFill>
          <a:blip r:embed="rId2"/>
          <a:srcRect l="18773" r="14595" b="23100"/>
          <a:stretch>
            <a:fillRect/>
          </a:stretch>
        </p:blipFill>
        <p:spPr bwMode="auto">
          <a:xfrm>
            <a:off x="238539" y="1345198"/>
            <a:ext cx="1099930" cy="11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校名"/>
          <p:cNvPicPr>
            <a:picLocks noChangeAspect="1" noChangeArrowheads="1"/>
          </p:cNvPicPr>
          <p:nvPr/>
        </p:nvPicPr>
        <p:blipFill>
          <a:blip r:embed="rId3"/>
          <a:srcRect l="20808" t="-1459"/>
          <a:stretch>
            <a:fillRect/>
          </a:stretch>
        </p:blipFill>
        <p:spPr bwMode="auto">
          <a:xfrm>
            <a:off x="1338469" y="1552849"/>
            <a:ext cx="2978231" cy="7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3713163" cy="608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 dirty="0">
                <a:latin typeface="宋体" charset="-122"/>
                <a:ea typeface="宋体" charset="-122"/>
              </a:rPr>
              <a:t>目录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56581" y="2458610"/>
            <a:ext cx="5301415" cy="263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第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一部分 工作目标与要求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第二部分 工作培训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第三部分 答疑交流</a:t>
            </a:r>
            <a:endParaRPr lang="zh-CN" altLang="en-US" b="1" dirty="0">
              <a:latin typeface="宋体" charset="-122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3713163" cy="608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3200" b="1" dirty="0">
              <a:latin typeface="宋体" charset="-122"/>
              <a:ea typeface="宋体" charset="-122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3452523"/>
            <a:ext cx="7036904" cy="263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第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一部分 工作目标与要求</a:t>
            </a:r>
            <a:endParaRPr lang="zh-CN" altLang="en-US" sz="4000" b="1" dirty="0">
              <a:latin typeface="宋体" charset="-122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848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5363308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二、工作培训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34460"/>
            <a:ext cx="79735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lang="zh-CN" altLang="en-US" sz="24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（一）管理人员的确定</a:t>
            </a:r>
            <a:endParaRPr lang="en-US" altLang="zh-CN" sz="240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lvl="0" indent="381000"/>
            <a:endParaRPr lang="en-US" altLang="zh-CN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lvl="0" indent="381000"/>
            <a:r>
              <a:rPr lang="zh-CN" altLang="en-US" sz="2000" b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变更程序：盖章、拍照、发群</a:t>
            </a:r>
            <a:r>
              <a:rPr lang="en-US" altLang="zh-CN" sz="2000" b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@</a:t>
            </a:r>
          </a:p>
          <a:p>
            <a:pPr lvl="0" indent="381000"/>
            <a:endParaRPr lang="en-US" altLang="zh-CN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lvl="0" indent="381000"/>
            <a:r>
              <a:rPr lang="zh-CN" altLang="en-US" sz="2000" b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注：右表可复制粘贴进</a:t>
            </a:r>
            <a:r>
              <a:rPr lang="en-US" altLang="zh-CN" sz="2000" b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word</a:t>
            </a:r>
            <a:r>
              <a:rPr lang="zh-CN" altLang="en-US" sz="2000" b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。</a:t>
            </a:r>
            <a:endParaRPr lang="en-US" altLang="zh-CN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80799"/>
              </p:ext>
            </p:extLst>
          </p:nvPr>
        </p:nvGraphicFramePr>
        <p:xfrm>
          <a:off x="4412511" y="1209107"/>
          <a:ext cx="4306129" cy="555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261479" imgH="6787955" progId="Word.Document.12">
                  <p:embed/>
                </p:oleObj>
              </mc:Choice>
              <mc:Fallback>
                <p:oleObj name="Document" r:id="rId3" imgW="5261479" imgH="6787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2511" y="1209107"/>
                        <a:ext cx="4306129" cy="555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51707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二、工作培训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4380" y="825579"/>
            <a:ext cx="783909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endParaRPr lang="en-US" altLang="zh-CN" sz="2400" b="0" dirty="0"/>
          </a:p>
          <a:p>
            <a:pPr indent="381000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（二）工作模式：网上核对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+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复查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000" b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81000"/>
            <a:endParaRPr lang="en-US" altLang="zh-CN" sz="2400" b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381000"/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6" y="2305693"/>
            <a:ext cx="6098877" cy="4239821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>
            <p:extLst/>
          </p:nvPr>
        </p:nvGraphicFramePr>
        <p:xfrm>
          <a:off x="1038166" y="1016237"/>
          <a:ext cx="7079538" cy="257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2681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404812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二、工作培训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0155" y="1567729"/>
            <a:ext cx="78390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/>
            <a:endParaRPr lang="en-US" altLang="zh-CN" sz="2400" b="0" dirty="0"/>
          </a:p>
          <a:p>
            <a:pPr indent="381000"/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本次全校非住宅类房屋资源清查工作，是为下一步学校单位用房改革打基础，请各单位高度重视，对本单位管理使用的房屋资源进行全覆盖自查，做到房屋清查结果真实可靠，确保工作按时完成。</a:t>
            </a:r>
            <a:endParaRPr lang="en-US" altLang="zh-CN" sz="2400" b="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核查范围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包括：所有权或使用权属于中国人民大学的全部非住宅类房屋，包括但不限于教学科研行政办公用房、教室、学生宿舍、生活服务配套用房、</a:t>
            </a:r>
            <a:r>
              <a:rPr lang="zh-CN" altLang="en-US" sz="2400" b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地下空间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等。</a:t>
            </a:r>
            <a:endParaRPr lang="en-US" altLang="zh-CN" sz="2400" b="0">
              <a:solidFill>
                <a:schemeClr val="tx1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indent="381000"/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提交时间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：</a:t>
            </a:r>
            <a:r>
              <a:rPr lang="en-US" altLang="zh-CN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11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16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日（星期三）</a:t>
            </a:r>
            <a:r>
              <a:rPr lang="en-US" altLang="zh-CN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16:00</a:t>
            </a:r>
            <a:r>
              <a:rPr lang="zh-CN" altLang="en-US" sz="2400" b="0">
                <a:solidFill>
                  <a:schemeClr val="tx1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</a:rPr>
              <a:t>前。</a:t>
            </a:r>
            <a:endParaRPr lang="en-US" altLang="zh-CN" sz="2400" b="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9953" y="1487402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lang="zh-CN" altLang="en-US" sz="24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（三）工作安排</a:t>
            </a:r>
            <a:endParaRPr lang="en-US" altLang="zh-CN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85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5363308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二、工作要点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199009"/>
            <a:ext cx="7973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（四）房屋分类标准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74751" y="1849458"/>
          <a:ext cx="7705228" cy="359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19">
                  <a:extLst>
                    <a:ext uri="{9D8B030D-6E8A-4147-A177-3AD203B41FA5}">
                      <a16:colId xmlns:a16="http://schemas.microsoft.com/office/drawing/2014/main" val="1715596860"/>
                    </a:ext>
                  </a:extLst>
                </a:gridCol>
                <a:gridCol w="6519109">
                  <a:extLst>
                    <a:ext uri="{9D8B030D-6E8A-4147-A177-3AD203B41FA5}">
                      <a16:colId xmlns:a16="http://schemas.microsoft.com/office/drawing/2014/main" val="86464255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功能分类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具体用途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282397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办公室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行政办公室、教师工作室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369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服务用房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包括会议室、接待室、档案室、图书资料室、信息网络用房、机要保密室、文印室、收发室、实验室、学生活动室、报告厅、专用教室、教师休息室、医务室、值班室、储藏室、物业及工勤人员用房、开水间、卫生间</a:t>
                      </a:r>
                      <a:r>
                        <a:rPr lang="zh-CN" altLang="en-US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、更衣室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12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设备用房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包括变配电室、水泵房、水箱间、中水处理间、锅炉房（或热力交换站）、空调机房、通信机房、电梯机房、建筑智能化系统设备用房等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376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附属用房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包括学生宿舍、公共教室，以及食堂、员工宿舍、商店、澡堂、停车库、理发店等各种生活配套服务用房。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723967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内部预留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单位内部预留，暂未明确具体用途的房屋</a:t>
                      </a:r>
                      <a:endParaRPr lang="zh-CN" sz="18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31522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7433" y="5658678"/>
            <a:ext cx="790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注：此房屋功能分类标准参照国家发展改革委、住房城乡建设部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2014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年发布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《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党政机关办公用房建设标准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》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设置。</a:t>
            </a:r>
            <a:b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3635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2630"/>
            <a:ext cx="5363308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200" b="1">
                <a:latin typeface="微软雅黑"/>
                <a:ea typeface="微软雅黑"/>
              </a:rPr>
              <a:t>一、工作培训</a:t>
            </a:r>
            <a:endParaRPr lang="zh-CN" altLang="en-US" sz="3200" b="1" dirty="0">
              <a:latin typeface="微软雅黑"/>
              <a:ea typeface="微软雅黑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6944" y="1207191"/>
            <a:ext cx="7973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/>
            <a:r>
              <a:rPr lang="zh-CN" altLang="en-US" sz="24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（五）系统登入方法及使用</a:t>
            </a:r>
            <a:endParaRPr kumimoji="0" lang="en-US" altLang="zh-CN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lvl="0"/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方式一：网址</a:t>
            </a:r>
            <a:r>
              <a:rPr kumimoji="0" lang="zh-CN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  <a:hlinkClick r:id="rId2"/>
              </a:rPr>
              <a:t>http://fc.ruc.edu.cn</a:t>
            </a:r>
            <a:r>
              <a:rPr kumimoji="0" lang="en-US" altLang="zh-CN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 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（帐号同微人大）</a:t>
            </a:r>
            <a:endParaRPr kumimoji="0" lang="en-US" altLang="zh-CN" sz="24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  <a:cs typeface="Times New Roman" pitchFamily="18" charset="0"/>
            </a:endParaRPr>
          </a:p>
          <a:p>
            <a:pPr lvl="0"/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方式二：登录微人大→应用中心→房屋管理系统</a:t>
            </a:r>
            <a:endParaRPr lang="en-US" altLang="zh-CN" sz="2400" b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itchFamily="18" charset="0"/>
            </a:endParaRPr>
          </a:p>
          <a:p>
            <a:pPr lvl="0"/>
            <a:r>
              <a:rPr lang="en-US" altLang="zh-CN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	    </a:t>
            </a:r>
            <a:r>
              <a:rPr lang="zh-CN" altLang="en-US" sz="2400" b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itchFamily="18" charset="0"/>
              </a:rPr>
              <a:t>注：首次使用须安装该应用</a:t>
            </a:r>
            <a:endParaRPr lang="en-US" altLang="zh-CN" sz="2400" b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4" y="2896843"/>
            <a:ext cx="3733800" cy="3762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299" y="2896843"/>
            <a:ext cx="4569825" cy="37623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JQ_红色">
  <a:themeElements>
    <a:clrScheme name="template-2003_final5.19 2">
      <a:dk1>
        <a:srgbClr val="000000"/>
      </a:dk1>
      <a:lt1>
        <a:srgbClr val="FFFFFF"/>
      </a:lt1>
      <a:dk2>
        <a:srgbClr val="990000"/>
      </a:dk2>
      <a:lt2>
        <a:srgbClr val="707070"/>
      </a:lt2>
      <a:accent1>
        <a:srgbClr val="2B6AAD"/>
      </a:accent1>
      <a:accent2>
        <a:srgbClr val="F0A00C"/>
      </a:accent2>
      <a:accent3>
        <a:srgbClr val="FFFFFF"/>
      </a:accent3>
      <a:accent4>
        <a:srgbClr val="000000"/>
      </a:accent4>
      <a:accent5>
        <a:srgbClr val="ACB9D3"/>
      </a:accent5>
      <a:accent6>
        <a:srgbClr val="D9910A"/>
      </a:accent6>
      <a:hlink>
        <a:srgbClr val="19857C"/>
      </a:hlink>
      <a:folHlink>
        <a:srgbClr val="CC0000"/>
      </a:folHlink>
    </a:clrScheme>
    <a:fontScheme name="template-2003_final5.1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>
    <a:extraClrScheme>
      <a:clrScheme name="template-2003_final5.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2003_final5.19 2">
        <a:dk1>
          <a:srgbClr val="000000"/>
        </a:dk1>
        <a:lt1>
          <a:srgbClr val="FFFFFF"/>
        </a:lt1>
        <a:dk2>
          <a:srgbClr val="990000"/>
        </a:dk2>
        <a:lt2>
          <a:srgbClr val="707070"/>
        </a:lt2>
        <a:accent1>
          <a:srgbClr val="2B6AAD"/>
        </a:accent1>
        <a:accent2>
          <a:srgbClr val="F0A00C"/>
        </a:accent2>
        <a:accent3>
          <a:srgbClr val="FFFFFF"/>
        </a:accent3>
        <a:accent4>
          <a:srgbClr val="000000"/>
        </a:accent4>
        <a:accent5>
          <a:srgbClr val="ACB9D3"/>
        </a:accent5>
        <a:accent6>
          <a:srgbClr val="D9910A"/>
        </a:accent6>
        <a:hlink>
          <a:srgbClr val="19857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32179</TotalTime>
  <Words>772</Words>
  <Application>Microsoft Office PowerPoint</Application>
  <PresentationFormat>全屏显示(4:3)</PresentationFormat>
  <Paragraphs>107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仿宋</vt:lpstr>
      <vt:lpstr>黑体</vt:lpstr>
      <vt:lpstr>华文仿宋</vt:lpstr>
      <vt:lpstr>华文新魏</vt:lpstr>
      <vt:lpstr>楷体</vt:lpstr>
      <vt:lpstr>楷体_GB2312</vt:lpstr>
      <vt:lpstr>宋体</vt:lpstr>
      <vt:lpstr>微软雅黑</vt:lpstr>
      <vt:lpstr>Arial</vt:lpstr>
      <vt:lpstr>Times</vt:lpstr>
      <vt:lpstr>Times New Roman</vt:lpstr>
      <vt:lpstr>Verdana</vt:lpstr>
      <vt:lpstr>Wingdings</vt:lpstr>
      <vt:lpstr>JQ_红色</vt:lpstr>
      <vt:lpstr>Microsoft Word 文档</vt:lpstr>
      <vt:lpstr>PowerPoint 演示文稿</vt:lpstr>
      <vt:lpstr>PowerPoint 演示文稿</vt:lpstr>
      <vt:lpstr>目录</vt:lpstr>
      <vt:lpstr>PowerPoint 演示文稿</vt:lpstr>
      <vt:lpstr>二、工作培训</vt:lpstr>
      <vt:lpstr>二、工作培训</vt:lpstr>
      <vt:lpstr>二、工作培训</vt:lpstr>
      <vt:lpstr>二、工作要点</vt:lpstr>
      <vt:lpstr>一、工作培训</vt:lpstr>
      <vt:lpstr>一、工作培训 </vt:lpstr>
      <vt:lpstr>一、工作培训 </vt:lpstr>
      <vt:lpstr>一、工作培训 </vt:lpstr>
      <vt:lpstr>一、工作培训 </vt:lpstr>
      <vt:lpstr>二、工作要点</vt:lpstr>
      <vt:lpstr>二、工作要点</vt:lpstr>
      <vt:lpstr>二、工作要点</vt:lpstr>
      <vt:lpstr>二、工作要点</vt:lpstr>
      <vt:lpstr>二、工作要点</vt:lpstr>
      <vt:lpstr>三、答疑、交流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行政政法财务和资产管理改革与创新</dc:title>
  <dc:creator>陈经纬</dc:creator>
  <cp:lastModifiedBy>Administrator</cp:lastModifiedBy>
  <cp:revision>2482</cp:revision>
  <cp:lastPrinted>2016-11-09T01:10:29Z</cp:lastPrinted>
  <dcterms:created xsi:type="dcterms:W3CDTF">2003-05-20T15:59:42Z</dcterms:created>
  <dcterms:modified xsi:type="dcterms:W3CDTF">2016-11-09T03:08:52Z</dcterms:modified>
</cp:coreProperties>
</file>