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Lst>
  <p:notesMasterIdLst>
    <p:notesMasterId r:id="rId14"/>
  </p:notesMasterIdLst>
  <p:handoutMasterIdLst>
    <p:handoutMasterId r:id="rId15"/>
  </p:handoutMasterIdLst>
  <p:sldIdLst>
    <p:sldId id="1320" r:id="rId2"/>
    <p:sldId id="1395" r:id="rId3"/>
    <p:sldId id="1323" r:id="rId4"/>
    <p:sldId id="1373" r:id="rId5"/>
    <p:sldId id="1371" r:id="rId6"/>
    <p:sldId id="1390" r:id="rId7"/>
    <p:sldId id="1372" r:id="rId8"/>
    <p:sldId id="1389" r:id="rId9"/>
    <p:sldId id="1391" r:id="rId10"/>
    <p:sldId id="1393" r:id="rId11"/>
    <p:sldId id="1392" r:id="rId12"/>
    <p:sldId id="1396" r:id="rId13"/>
  </p:sldIdLst>
  <p:sldSz cx="9144000" cy="6858000" type="screen4x3"/>
  <p:notesSz cx="6980238" cy="9210675"/>
  <p:defaultTextStyle>
    <a:defPPr>
      <a:defRPr lang="en-US"/>
    </a:defPPr>
    <a:lvl1pPr algn="l" rtl="0" fontAlgn="base">
      <a:spcBef>
        <a:spcPct val="0"/>
      </a:spcBef>
      <a:spcAft>
        <a:spcPct val="0"/>
      </a:spcAft>
      <a:defRPr b="1" kern="1200">
        <a:solidFill>
          <a:schemeClr val="bg1"/>
        </a:solidFill>
        <a:latin typeface="Arial" charset="0"/>
        <a:ea typeface="宋体" charset="-122"/>
        <a:cs typeface="+mn-cs"/>
      </a:defRPr>
    </a:lvl1pPr>
    <a:lvl2pPr marL="457200" algn="l" rtl="0" fontAlgn="base">
      <a:spcBef>
        <a:spcPct val="0"/>
      </a:spcBef>
      <a:spcAft>
        <a:spcPct val="0"/>
      </a:spcAft>
      <a:defRPr b="1" kern="1200">
        <a:solidFill>
          <a:schemeClr val="bg1"/>
        </a:solidFill>
        <a:latin typeface="Arial" charset="0"/>
        <a:ea typeface="宋体" charset="-122"/>
        <a:cs typeface="+mn-cs"/>
      </a:defRPr>
    </a:lvl2pPr>
    <a:lvl3pPr marL="914400" algn="l" rtl="0" fontAlgn="base">
      <a:spcBef>
        <a:spcPct val="0"/>
      </a:spcBef>
      <a:spcAft>
        <a:spcPct val="0"/>
      </a:spcAft>
      <a:defRPr b="1" kern="1200">
        <a:solidFill>
          <a:schemeClr val="bg1"/>
        </a:solidFill>
        <a:latin typeface="Arial" charset="0"/>
        <a:ea typeface="宋体" charset="-122"/>
        <a:cs typeface="+mn-cs"/>
      </a:defRPr>
    </a:lvl3pPr>
    <a:lvl4pPr marL="1371600" algn="l" rtl="0" fontAlgn="base">
      <a:spcBef>
        <a:spcPct val="0"/>
      </a:spcBef>
      <a:spcAft>
        <a:spcPct val="0"/>
      </a:spcAft>
      <a:defRPr b="1" kern="1200">
        <a:solidFill>
          <a:schemeClr val="bg1"/>
        </a:solidFill>
        <a:latin typeface="Arial" charset="0"/>
        <a:ea typeface="宋体" charset="-122"/>
        <a:cs typeface="+mn-cs"/>
      </a:defRPr>
    </a:lvl4pPr>
    <a:lvl5pPr marL="1828800" algn="l" rtl="0" fontAlgn="base">
      <a:spcBef>
        <a:spcPct val="0"/>
      </a:spcBef>
      <a:spcAft>
        <a:spcPct val="0"/>
      </a:spcAft>
      <a:defRPr b="1" kern="1200">
        <a:solidFill>
          <a:schemeClr val="bg1"/>
        </a:solidFill>
        <a:latin typeface="Arial" charset="0"/>
        <a:ea typeface="宋体" charset="-122"/>
        <a:cs typeface="+mn-cs"/>
      </a:defRPr>
    </a:lvl5pPr>
    <a:lvl6pPr marL="2286000" algn="l" defTabSz="914400" rtl="0" eaLnBrk="1" latinLnBrk="0" hangingPunct="1">
      <a:defRPr b="1" kern="1200">
        <a:solidFill>
          <a:schemeClr val="bg1"/>
        </a:solidFill>
        <a:latin typeface="Arial" charset="0"/>
        <a:ea typeface="宋体" charset="-122"/>
        <a:cs typeface="+mn-cs"/>
      </a:defRPr>
    </a:lvl6pPr>
    <a:lvl7pPr marL="2743200" algn="l" defTabSz="914400" rtl="0" eaLnBrk="1" latinLnBrk="0" hangingPunct="1">
      <a:defRPr b="1" kern="1200">
        <a:solidFill>
          <a:schemeClr val="bg1"/>
        </a:solidFill>
        <a:latin typeface="Arial" charset="0"/>
        <a:ea typeface="宋体" charset="-122"/>
        <a:cs typeface="+mn-cs"/>
      </a:defRPr>
    </a:lvl7pPr>
    <a:lvl8pPr marL="3200400" algn="l" defTabSz="914400" rtl="0" eaLnBrk="1" latinLnBrk="0" hangingPunct="1">
      <a:defRPr b="1" kern="1200">
        <a:solidFill>
          <a:schemeClr val="bg1"/>
        </a:solidFill>
        <a:latin typeface="Arial" charset="0"/>
        <a:ea typeface="宋体" charset="-122"/>
        <a:cs typeface="+mn-cs"/>
      </a:defRPr>
    </a:lvl8pPr>
    <a:lvl9pPr marL="3657600" algn="l" defTabSz="914400" rtl="0" eaLnBrk="1" latinLnBrk="0" hangingPunct="1">
      <a:defRPr b="1" kern="1200">
        <a:solidFill>
          <a:schemeClr val="bg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EC8EE"/>
    <a:srgbClr val="FFFFCC"/>
    <a:srgbClr val="E1EBF7"/>
    <a:srgbClr val="FFFF99"/>
    <a:srgbClr val="CCFFCC"/>
    <a:srgbClr val="D5F4FF"/>
    <a:srgbClr val="E8E8E8"/>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838" autoAdjust="0"/>
    <p:restoredTop sz="83394" autoAdjust="0"/>
  </p:normalViewPr>
  <p:slideViewPr>
    <p:cSldViewPr snapToGrid="0">
      <p:cViewPr varScale="1">
        <p:scale>
          <a:sx n="87" d="100"/>
          <a:sy n="87" d="100"/>
        </p:scale>
        <p:origin x="-1248" y="-82"/>
      </p:cViewPr>
      <p:guideLst>
        <p:guide orient="horz" pos="3449"/>
        <p:guide orient="horz" pos="3047"/>
        <p:guide pos="316"/>
        <p:guide pos="4513"/>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3" d="100"/>
          <a:sy n="53" d="100"/>
        </p:scale>
        <p:origin x="-2934" y="-102"/>
      </p:cViewPr>
      <p:guideLst>
        <p:guide orient="horz" pos="2901"/>
        <p:guide pos="219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24188" cy="460375"/>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l" defTabSz="922338" eaLnBrk="0" hangingPunct="0">
              <a:spcBef>
                <a:spcPct val="0"/>
              </a:spcBef>
              <a:defRPr sz="1200" b="0">
                <a:solidFill>
                  <a:schemeClr val="tx1"/>
                </a:solidFill>
                <a:latin typeface="Times" pitchFamily="18" charset="0"/>
                <a:ea typeface="+mn-ea"/>
              </a:defRPr>
            </a:lvl1pPr>
          </a:lstStyle>
          <a:p>
            <a:pPr>
              <a:defRPr/>
            </a:pPr>
            <a:endParaRPr lang="zh-CN" altLang="en-US"/>
          </a:p>
        </p:txBody>
      </p:sp>
      <p:sp>
        <p:nvSpPr>
          <p:cNvPr id="36867" name="Rectangle 3"/>
          <p:cNvSpPr>
            <a:spLocks noGrp="1" noChangeArrowheads="1"/>
          </p:cNvSpPr>
          <p:nvPr>
            <p:ph type="dt" sz="quarter" idx="1"/>
          </p:nvPr>
        </p:nvSpPr>
        <p:spPr bwMode="auto">
          <a:xfrm>
            <a:off x="3956050" y="0"/>
            <a:ext cx="3024188" cy="460375"/>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r" defTabSz="922338" eaLnBrk="0" hangingPunct="0">
              <a:spcBef>
                <a:spcPct val="0"/>
              </a:spcBef>
              <a:defRPr sz="1200" b="0">
                <a:solidFill>
                  <a:schemeClr val="tx1"/>
                </a:solidFill>
                <a:latin typeface="Times" pitchFamily="18" charset="0"/>
                <a:ea typeface="+mn-ea"/>
              </a:defRPr>
            </a:lvl1pPr>
          </a:lstStyle>
          <a:p>
            <a:pPr>
              <a:defRPr/>
            </a:pPr>
            <a:endParaRPr lang="en-US" altLang="zh-CN"/>
          </a:p>
        </p:txBody>
      </p:sp>
      <p:sp>
        <p:nvSpPr>
          <p:cNvPr id="36868" name="Rectangle 4"/>
          <p:cNvSpPr>
            <a:spLocks noGrp="1" noChangeArrowheads="1"/>
          </p:cNvSpPr>
          <p:nvPr>
            <p:ph type="ftr" sz="quarter" idx="2"/>
          </p:nvPr>
        </p:nvSpPr>
        <p:spPr bwMode="auto">
          <a:xfrm>
            <a:off x="0" y="8750300"/>
            <a:ext cx="3024188" cy="460375"/>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l" defTabSz="922338" eaLnBrk="0" hangingPunct="0">
              <a:spcBef>
                <a:spcPct val="0"/>
              </a:spcBef>
              <a:defRPr sz="1200" b="0">
                <a:solidFill>
                  <a:schemeClr val="tx1"/>
                </a:solidFill>
                <a:latin typeface="Times" pitchFamily="18" charset="0"/>
                <a:ea typeface="+mn-ea"/>
              </a:defRPr>
            </a:lvl1pPr>
          </a:lstStyle>
          <a:p>
            <a:pPr>
              <a:defRPr/>
            </a:pPr>
            <a:endParaRPr lang="en-US" altLang="zh-CN"/>
          </a:p>
        </p:txBody>
      </p:sp>
      <p:sp>
        <p:nvSpPr>
          <p:cNvPr id="36869" name="Rectangle 5"/>
          <p:cNvSpPr>
            <a:spLocks noGrp="1" noChangeArrowheads="1"/>
          </p:cNvSpPr>
          <p:nvPr>
            <p:ph type="sldNum" sz="quarter" idx="3"/>
          </p:nvPr>
        </p:nvSpPr>
        <p:spPr bwMode="auto">
          <a:xfrm>
            <a:off x="3956050" y="8750300"/>
            <a:ext cx="3024188" cy="460375"/>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r" defTabSz="922338" eaLnBrk="0" hangingPunct="0">
              <a:spcBef>
                <a:spcPct val="0"/>
              </a:spcBef>
              <a:defRPr sz="1200" b="0">
                <a:solidFill>
                  <a:schemeClr val="tx1"/>
                </a:solidFill>
                <a:latin typeface="Times" pitchFamily="18" charset="0"/>
                <a:ea typeface="+mn-ea"/>
              </a:defRPr>
            </a:lvl1pPr>
          </a:lstStyle>
          <a:p>
            <a:pPr>
              <a:defRPr/>
            </a:pPr>
            <a:fld id="{C05C1221-282E-485D-A1B0-0F7D058B62ED}" type="slidenum">
              <a:rPr lang="zh-CN" altLang="en-US"/>
              <a:pPr>
                <a:defRPr/>
              </a:pPr>
              <a:t>‹#›</a:t>
            </a:fld>
            <a:endParaRPr lang="en-US" altLang="zh-CN" dirty="0"/>
          </a:p>
        </p:txBody>
      </p:sp>
    </p:spTree>
    <p:extLst>
      <p:ext uri="{BB962C8B-B14F-4D97-AF65-F5344CB8AC3E}">
        <p14:creationId xmlns:p14="http://schemas.microsoft.com/office/powerpoint/2010/main" xmlns="" val="3240405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4188" cy="460375"/>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l" defTabSz="922338" eaLnBrk="0" hangingPunct="0">
              <a:spcBef>
                <a:spcPct val="0"/>
              </a:spcBef>
              <a:defRPr sz="1200" b="0">
                <a:solidFill>
                  <a:schemeClr val="tx1"/>
                </a:solidFill>
                <a:latin typeface="Times" pitchFamily="18" charset="0"/>
                <a:ea typeface="+mn-ea"/>
              </a:defRPr>
            </a:lvl1pPr>
          </a:lstStyle>
          <a:p>
            <a:pPr>
              <a:defRPr/>
            </a:pPr>
            <a:endParaRPr lang="zh-CN" altLang="en-US"/>
          </a:p>
        </p:txBody>
      </p:sp>
      <p:sp>
        <p:nvSpPr>
          <p:cNvPr id="6147" name="Rectangle 3"/>
          <p:cNvSpPr>
            <a:spLocks noGrp="1" noChangeArrowheads="1"/>
          </p:cNvSpPr>
          <p:nvPr>
            <p:ph type="dt" idx="1"/>
          </p:nvPr>
        </p:nvSpPr>
        <p:spPr bwMode="auto">
          <a:xfrm>
            <a:off x="3956050" y="0"/>
            <a:ext cx="3024188" cy="460375"/>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r" defTabSz="922338" eaLnBrk="0" hangingPunct="0">
              <a:spcBef>
                <a:spcPct val="0"/>
              </a:spcBef>
              <a:defRPr sz="1200" b="0">
                <a:solidFill>
                  <a:schemeClr val="tx1"/>
                </a:solidFill>
                <a:latin typeface="Times" pitchFamily="18" charset="0"/>
                <a:ea typeface="+mn-ea"/>
              </a:defRPr>
            </a:lvl1pPr>
          </a:lstStyle>
          <a:p>
            <a:pPr>
              <a:defRPr/>
            </a:pPr>
            <a:endParaRPr lang="en-US" altLang="zh-CN"/>
          </a:p>
        </p:txBody>
      </p:sp>
      <p:sp>
        <p:nvSpPr>
          <p:cNvPr id="20484" name="Rectangle 4"/>
          <p:cNvSpPr>
            <a:spLocks noGrp="1" noRot="1" noChangeAspect="1" noChangeArrowheads="1" noTextEdit="1"/>
          </p:cNvSpPr>
          <p:nvPr>
            <p:ph type="sldImg" idx="2"/>
          </p:nvPr>
        </p:nvSpPr>
        <p:spPr bwMode="auto">
          <a:xfrm>
            <a:off x="1189038" y="690563"/>
            <a:ext cx="4605337" cy="34544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0275" y="4375150"/>
            <a:ext cx="5119688" cy="4144963"/>
          </a:xfrm>
          <a:prstGeom prst="rect">
            <a:avLst/>
          </a:prstGeom>
          <a:noFill/>
          <a:ln>
            <a:noFill/>
          </a:ln>
          <a:effectLst/>
          <a:extLst/>
        </p:spPr>
        <p:txBody>
          <a:bodyPr vert="horz" wrap="square" lIns="92309" tIns="46154" rIns="92309" bIns="46154"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150" name="Rectangle 6"/>
          <p:cNvSpPr>
            <a:spLocks noGrp="1" noChangeArrowheads="1"/>
          </p:cNvSpPr>
          <p:nvPr>
            <p:ph type="ftr" sz="quarter" idx="4"/>
          </p:nvPr>
        </p:nvSpPr>
        <p:spPr bwMode="auto">
          <a:xfrm>
            <a:off x="0" y="8750300"/>
            <a:ext cx="3024188" cy="460375"/>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l" defTabSz="922338" eaLnBrk="0" hangingPunct="0">
              <a:spcBef>
                <a:spcPct val="0"/>
              </a:spcBef>
              <a:defRPr sz="1200" b="0">
                <a:solidFill>
                  <a:schemeClr val="tx1"/>
                </a:solidFill>
                <a:latin typeface="Times" pitchFamily="18" charset="0"/>
                <a:ea typeface="+mn-ea"/>
              </a:defRPr>
            </a:lvl1pPr>
          </a:lstStyle>
          <a:p>
            <a:pPr>
              <a:defRPr/>
            </a:pPr>
            <a:endParaRPr lang="en-US" altLang="zh-CN"/>
          </a:p>
        </p:txBody>
      </p:sp>
      <p:sp>
        <p:nvSpPr>
          <p:cNvPr id="6151" name="Rectangle 7"/>
          <p:cNvSpPr>
            <a:spLocks noGrp="1" noChangeArrowheads="1"/>
          </p:cNvSpPr>
          <p:nvPr>
            <p:ph type="sldNum" sz="quarter" idx="5"/>
          </p:nvPr>
        </p:nvSpPr>
        <p:spPr bwMode="auto">
          <a:xfrm>
            <a:off x="3956050" y="8750300"/>
            <a:ext cx="3024188" cy="460375"/>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r" defTabSz="922338" eaLnBrk="0" hangingPunct="0">
              <a:spcBef>
                <a:spcPct val="0"/>
              </a:spcBef>
              <a:defRPr sz="1200" b="0">
                <a:solidFill>
                  <a:schemeClr val="tx1"/>
                </a:solidFill>
                <a:latin typeface="Times" pitchFamily="18" charset="0"/>
                <a:ea typeface="+mn-ea"/>
              </a:defRPr>
            </a:lvl1pPr>
          </a:lstStyle>
          <a:p>
            <a:pPr>
              <a:defRPr/>
            </a:pPr>
            <a:fld id="{20F78F6F-019C-4EAC-B396-6376144AFF89}" type="slidenum">
              <a:rPr lang="zh-CN" altLang="en-US"/>
              <a:pPr>
                <a:defRPr/>
              </a:pPr>
              <a:t>‹#›</a:t>
            </a:fld>
            <a:endParaRPr lang="en-US" altLang="zh-CN" dirty="0"/>
          </a:p>
        </p:txBody>
      </p:sp>
    </p:spTree>
    <p:extLst>
      <p:ext uri="{BB962C8B-B14F-4D97-AF65-F5344CB8AC3E}">
        <p14:creationId xmlns:p14="http://schemas.microsoft.com/office/powerpoint/2010/main" xmlns="" val="41802095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小节标题">
    <p:bg>
      <p:bgPr>
        <a:solidFill>
          <a:schemeClr val="bg1"/>
        </a:solidFill>
        <a:effectLst/>
      </p:bgPr>
    </p:bg>
    <p:spTree>
      <p:nvGrpSpPr>
        <p:cNvPr id="1" name=""/>
        <p:cNvGrpSpPr/>
        <p:nvPr/>
      </p:nvGrpSpPr>
      <p:grpSpPr>
        <a:xfrm>
          <a:off x="0" y="0"/>
          <a:ext cx="0" cy="0"/>
          <a:chOff x="0" y="0"/>
          <a:chExt cx="0" cy="0"/>
        </a:xfrm>
      </p:grpSpPr>
      <p:sp>
        <p:nvSpPr>
          <p:cNvPr id="3" name="矩形 7"/>
          <p:cNvSpPr/>
          <p:nvPr userDrawn="1"/>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 name="Rectangle 3"/>
          <p:cNvSpPr>
            <a:spLocks noChangeArrowheads="1"/>
          </p:cNvSpPr>
          <p:nvPr userDrawn="1"/>
        </p:nvSpPr>
        <p:spPr bwMode="gray">
          <a:xfrm>
            <a:off x="0" y="2786063"/>
            <a:ext cx="9144000" cy="1987550"/>
          </a:xfrm>
          <a:prstGeom prst="rect">
            <a:avLst/>
          </a:prstGeom>
          <a:solidFill>
            <a:srgbClr val="0070C0"/>
          </a:solidFill>
          <a:ln>
            <a:noFill/>
          </a:ln>
          <a:effectLst>
            <a:outerShdw blurRad="50800" dist="38100" dir="2700000" algn="tl" rotWithShape="0">
              <a:prstClr val="black">
                <a:alpha val="40000"/>
              </a:prstClr>
            </a:outerShdw>
          </a:effectLst>
          <a:extLst/>
        </p:spPr>
        <p:txBody>
          <a:bodyPr wrap="none" anchor="ctr"/>
          <a:lstStyle/>
          <a:p>
            <a:pPr algn="ctr" eaLnBrk="0" hangingPunct="0">
              <a:spcBef>
                <a:spcPct val="50000"/>
              </a:spcBef>
              <a:defRPr/>
            </a:pPr>
            <a:endParaRPr lang="en-US" altLang="zh-CN" dirty="0"/>
          </a:p>
        </p:txBody>
      </p:sp>
      <p:pic>
        <p:nvPicPr>
          <p:cNvPr id="5" name="Picture 2" descr="D:\PPT\CZB\czb\2.png"/>
          <p:cNvPicPr>
            <a:picLocks noChangeAspect="1" noChangeArrowheads="1"/>
          </p:cNvPicPr>
          <p:nvPr userDrawn="1"/>
        </p:nvPicPr>
        <p:blipFill>
          <a:blip r:embed="rId2" cstate="print">
            <a:extLst/>
          </a:blip>
          <a:srcRect/>
          <a:stretch>
            <a:fillRect/>
          </a:stretch>
        </p:blipFill>
        <p:spPr bwMode="auto">
          <a:xfrm>
            <a:off x="5038724" y="3205681"/>
            <a:ext cx="3809360" cy="1148314"/>
          </a:xfrm>
          <a:prstGeom prst="roundRect">
            <a:avLst>
              <a:gd name="adj" fmla="val 8594"/>
            </a:avLst>
          </a:prstGeom>
          <a:solidFill>
            <a:srgbClr val="FFFFFF">
              <a:shade val="85000"/>
            </a:srgbClr>
          </a:solidFill>
          <a:ln>
            <a:noFill/>
          </a:ln>
          <a:effectLst>
            <a:innerShdw blurRad="63500" dist="50800" dir="13500000">
              <a:prstClr val="black">
                <a:alpha val="50000"/>
              </a:prstClr>
            </a:innerShdw>
            <a:reflection blurRad="12700" stA="38000" endPos="28000" dist="5000" dir="5400000" sy="-100000" algn="bl" rotWithShape="0"/>
          </a:effectLst>
          <a:scene3d>
            <a:camera prst="perspectiveLeft"/>
            <a:lightRig rig="threePt" dir="t"/>
          </a:scene3d>
          <a:extLst/>
        </p:spPr>
      </p:pic>
      <p:sp>
        <p:nvSpPr>
          <p:cNvPr id="2" name="标题 1"/>
          <p:cNvSpPr>
            <a:spLocks noGrp="1"/>
          </p:cNvSpPr>
          <p:nvPr>
            <p:ph type="title"/>
          </p:nvPr>
        </p:nvSpPr>
        <p:spPr>
          <a:xfrm>
            <a:off x="204716" y="3095073"/>
            <a:ext cx="4261267" cy="1362075"/>
          </a:xfrm>
          <a:prstGeom prst="rect">
            <a:avLst/>
          </a:prstGeom>
        </p:spPr>
        <p:txBody>
          <a:bodyPr anchor="t"/>
          <a:lstStyle>
            <a:lvl1pPr algn="l">
              <a:defRPr sz="2800" b="1" cap="all"/>
            </a:lvl1pPr>
          </a:lstStyle>
          <a:p>
            <a:r>
              <a:rPr lang="zh-CN" altLang="en-US" dirty="0" smtClean="0"/>
              <a:t>单击此处编辑母版标题样式</a:t>
            </a:r>
            <a:endParaRPr lang="zh-CN" altLang="en-US" dirty="0"/>
          </a:p>
        </p:txBody>
      </p:sp>
      <p:sp>
        <p:nvSpPr>
          <p:cNvPr id="6" name="灯片编号占位符 3"/>
          <p:cNvSpPr>
            <a:spLocks noGrp="1"/>
          </p:cNvSpPr>
          <p:nvPr>
            <p:ph type="sldNum" sz="quarter" idx="10"/>
          </p:nvPr>
        </p:nvSpPr>
        <p:spPr>
          <a:xfrm>
            <a:off x="5791200" y="6505575"/>
            <a:ext cx="2054225" cy="352425"/>
          </a:xfrm>
        </p:spPr>
        <p:txBody>
          <a:bodyPr/>
          <a:lstStyle>
            <a:lvl1pPr>
              <a:defRPr/>
            </a:lvl1pPr>
          </a:lstStyle>
          <a:p>
            <a:pPr>
              <a:defRPr/>
            </a:pPr>
            <a:r>
              <a:rPr lang="zh-CN" altLang="en-US"/>
              <a:t>©20</a:t>
            </a:r>
            <a:r>
              <a:rPr lang="en-US" altLang="zh-CN"/>
              <a:t>11</a:t>
            </a:r>
            <a:r>
              <a:rPr lang="zh-CN" altLang="en-US"/>
              <a:t> 财政部行政政法司</a:t>
            </a:r>
            <a:r>
              <a:rPr lang="en-US" altLang="zh-CN"/>
              <a:t>.  |   </a:t>
            </a:r>
            <a:fld id="{CD53741A-75E3-45B0-A857-8662BDD28A3D}" type="slidenum">
              <a:rPr lang="en-US" altLang="zh-CN"/>
              <a:pPr>
                <a:defRPr/>
              </a:pPr>
              <a:t>‹#›</a:t>
            </a:fld>
            <a:endParaRPr lang="en-US" altLang="zh-CN" sz="1400">
              <a:latin typeface="Times" pitchFamily="18" charset="0"/>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AC8C9D7A-958C-4E10-8978-FEACA028865C}"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4F5E5B97-4EBC-46CC-97D1-5E5EE49A68C2}" type="datetime1">
              <a:rPr lang="zh-CN" altLang="en-US"/>
              <a:pPr>
                <a:defRPr/>
              </a:pPr>
              <a:t>2016/3/31 Thursday</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BF72E946-BFC6-40C1-A641-9B115E732434}"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CC7DF7D2-695A-4724-A8F4-E396FE27A3E5}" type="datetime1">
              <a:rPr lang="zh-CN" altLang="en-US"/>
              <a:pPr>
                <a:defRPr/>
              </a:pPr>
              <a:t>2016/3/31 Thursday</a:t>
            </a:fld>
            <a:endParaRPr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标题 1"/>
          <p:cNvSpPr>
            <a:spLocks noGrp="1"/>
          </p:cNvSpPr>
          <p:nvPr>
            <p:ph type="title"/>
          </p:nvPr>
        </p:nvSpPr>
        <p:spPr>
          <a:xfrm>
            <a:off x="3101009" y="190500"/>
            <a:ext cx="5817704" cy="635000"/>
          </a:xfrm>
          <a:prstGeom prst="rect">
            <a:avLst/>
          </a:prstGeom>
        </p:spPr>
        <p:txBody>
          <a:bodyPr anchor="ctr"/>
          <a:lstStyle>
            <a:lvl1pPr algn="r">
              <a:defRPr sz="2400" b="1">
                <a:solidFill>
                  <a:schemeClr val="bg1"/>
                </a:solidFill>
              </a:defRPr>
            </a:lvl1pPr>
          </a:lstStyle>
          <a:p>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sz="1000">
                <a:solidFill>
                  <a:schemeClr val="tx1"/>
                </a:solidFill>
                <a:latin typeface="微软雅黑" pitchFamily="34" charset="-122"/>
                <a:ea typeface="微软雅黑" pitchFamily="34" charset="-122"/>
              </a:defRPr>
            </a:lvl1pPr>
          </a:lstStyle>
          <a:p>
            <a:pPr>
              <a:defRPr/>
            </a:pPr>
            <a:fld id="{B2BE813D-4027-4AFD-9220-6E15AF9C42B4}"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371F64B3-C209-452B-9B00-5853F80FA5D5}"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EECC3F30-D624-4929-A7C9-F964A11520FF}" type="datetime1">
              <a:rPr lang="zh-CN" altLang="en-US"/>
              <a:pPr>
                <a:defRPr/>
              </a:pPr>
              <a:t>2016/3/31 Thursday</a:t>
            </a:fld>
            <a:endParaRPr lang="zh-CN" alt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718312A3-6DE3-42EE-8ECD-A8F053BC40DC}"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0338A721-1189-48F9-AA5A-5EAC3B3EC0DD}" type="datetime1">
              <a:rPr lang="zh-CN" altLang="en-US"/>
              <a:pPr>
                <a:defRPr/>
              </a:pPr>
              <a:t>2016/3/31 Thursday</a:t>
            </a:fld>
            <a:endParaRPr lang="zh-CN" alt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5345176E-73C1-46EB-9635-13C3F878AE8B}"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F5C0D4F1-E7C8-4C92-B8EC-5DD2419E7DC2}" type="datetime1">
              <a:rPr lang="zh-CN" altLang="en-US"/>
              <a:pPr>
                <a:defRPr/>
              </a:pPr>
              <a:t>2016/3/31 Thursday</a:t>
            </a:fld>
            <a:endParaRPr lang="zh-CN" alt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7"/>
          <p:cNvSpPr/>
          <p:nvPr userDrawn="1"/>
        </p:nvSpPr>
        <p:spPr>
          <a:xfrm>
            <a:off x="0" y="193675"/>
            <a:ext cx="9164638" cy="6953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pic>
        <p:nvPicPr>
          <p:cNvPr id="3" name="Picture 2" descr="C:\Users\Simon\Desktop\LOGO.PNG"/>
          <p:cNvPicPr>
            <a:picLocks noChangeAspect="1" noChangeArrowheads="1"/>
          </p:cNvPicPr>
          <p:nvPr userDrawn="1"/>
        </p:nvPicPr>
        <p:blipFill>
          <a:blip r:embed="rId2" cstate="print"/>
          <a:srcRect/>
          <a:stretch>
            <a:fillRect/>
          </a:stretch>
        </p:blipFill>
        <p:spPr bwMode="auto">
          <a:xfrm>
            <a:off x="6264275" y="234950"/>
            <a:ext cx="2755900" cy="647700"/>
          </a:xfrm>
          <a:prstGeom prst="rect">
            <a:avLst/>
          </a:prstGeom>
          <a:noFill/>
          <a:ln w="9525">
            <a:noFill/>
            <a:miter lim="800000"/>
            <a:headEnd/>
            <a:tailEnd/>
          </a:ln>
        </p:spPr>
      </p:pic>
      <p:sp>
        <p:nvSpPr>
          <p:cNvPr id="4" name="日期占位符 3"/>
          <p:cNvSpPr>
            <a:spLocks noGrp="1"/>
          </p:cNvSpPr>
          <p:nvPr>
            <p:ph type="dt" sz="half" idx="10"/>
          </p:nvPr>
        </p:nvSpPr>
        <p:spPr>
          <a:xfrm>
            <a:off x="685800" y="6248400"/>
            <a:ext cx="1905000" cy="457200"/>
          </a:xfrm>
        </p:spPr>
        <p:txBody>
          <a:bodyPr/>
          <a:lstStyle>
            <a:lvl1pPr>
              <a:defRPr/>
            </a:lvl1pPr>
          </a:lstStyle>
          <a:p>
            <a:pPr>
              <a:defRPr/>
            </a:pPr>
            <a:fld id="{D3E0969B-7D73-48FD-BB54-B1DAB503625C}" type="datetime1">
              <a:rPr lang="zh-CN" altLang="en-US"/>
              <a:pPr>
                <a:defRPr/>
              </a:pPr>
              <a:t>2016/3/31 Thursday</a:t>
            </a:fld>
            <a:endParaRPr lang="en-US" altLang="zh-CN" dirty="0"/>
          </a:p>
        </p:txBody>
      </p:sp>
      <p:sp>
        <p:nvSpPr>
          <p:cNvPr id="5" name="页脚占位符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5791200" y="6505575"/>
            <a:ext cx="2411413" cy="352425"/>
          </a:xfrm>
        </p:spPr>
        <p:txBody>
          <a:bodyPr/>
          <a:lstStyle>
            <a:lvl1pPr algn="r">
              <a:defRPr/>
            </a:lvl1pPr>
          </a:lstStyle>
          <a:p>
            <a:pPr>
              <a:defRPr/>
            </a:pPr>
            <a:fld id="{7F814936-2245-4ADF-9A9A-949383C91E8B}" type="slidenum">
              <a:rPr lang="en-US" altLang="zh-CN"/>
              <a:pPr>
                <a:defRPr/>
              </a:pPr>
              <a:t>‹#›</a:t>
            </a:fld>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그림 14" descr="sub2_build1.png"/>
          <p:cNvPicPr>
            <a:picLocks noChangeAspect="1"/>
          </p:cNvPicPr>
          <p:nvPr userDrawn="1"/>
        </p:nvPicPr>
        <p:blipFill>
          <a:blip r:embed="rId2" cstate="print"/>
          <a:srcRect/>
          <a:stretch>
            <a:fillRect/>
          </a:stretch>
        </p:blipFill>
        <p:spPr bwMode="auto">
          <a:xfrm>
            <a:off x="6350" y="5675313"/>
            <a:ext cx="9144000" cy="1182687"/>
          </a:xfrm>
          <a:prstGeom prst="rect">
            <a:avLst/>
          </a:prstGeom>
          <a:noFill/>
          <a:ln w="9525">
            <a:noFill/>
            <a:miter lim="800000"/>
            <a:headEnd/>
            <a:tailEnd/>
          </a:ln>
        </p:spPr>
      </p:pic>
      <p:pic>
        <p:nvPicPr>
          <p:cNvPr id="3" name="Picture 2" descr="3"/>
          <p:cNvPicPr>
            <a:picLocks noChangeAspect="1" noChangeArrowheads="1"/>
          </p:cNvPicPr>
          <p:nvPr userDrawn="1"/>
        </p:nvPicPr>
        <p:blipFill>
          <a:blip r:embed="rId3" cstate="print"/>
          <a:srcRect/>
          <a:stretch>
            <a:fillRect/>
          </a:stretch>
        </p:blipFill>
        <p:spPr bwMode="auto">
          <a:xfrm>
            <a:off x="0" y="0"/>
            <a:ext cx="9144000" cy="908050"/>
          </a:xfrm>
          <a:prstGeom prst="rect">
            <a:avLst/>
          </a:prstGeom>
          <a:noFill/>
          <a:ln w="9525">
            <a:noFill/>
            <a:miter lim="800000"/>
            <a:headEnd/>
            <a:tailEnd/>
          </a:ln>
        </p:spPr>
      </p:pic>
      <p:pic>
        <p:nvPicPr>
          <p:cNvPr id="4" name="Picture 3" descr="6"/>
          <p:cNvPicPr>
            <a:picLocks noChangeAspect="1" noChangeArrowheads="1"/>
          </p:cNvPicPr>
          <p:nvPr userDrawn="1"/>
        </p:nvPicPr>
        <p:blipFill>
          <a:blip r:embed="rId4" cstate="print"/>
          <a:srcRect/>
          <a:stretch>
            <a:fillRect/>
          </a:stretch>
        </p:blipFill>
        <p:spPr bwMode="auto">
          <a:xfrm>
            <a:off x="0" y="0"/>
            <a:ext cx="9144000" cy="565150"/>
          </a:xfrm>
          <a:prstGeom prst="rect">
            <a:avLst/>
          </a:prstGeom>
          <a:noFill/>
          <a:ln w="9525">
            <a:noFill/>
            <a:miter lim="800000"/>
            <a:headEnd/>
            <a:tailEnd/>
          </a:ln>
        </p:spPr>
      </p:pic>
      <p:pic>
        <p:nvPicPr>
          <p:cNvPr id="5" name="Picture 4" descr="nordri_02"/>
          <p:cNvPicPr>
            <a:picLocks noChangeAspect="1" noChangeArrowheads="1"/>
          </p:cNvPicPr>
          <p:nvPr userDrawn="1"/>
        </p:nvPicPr>
        <p:blipFill>
          <a:blip r:embed="rId5" cstate="print">
            <a:lum bright="-54000" contrast="42000"/>
          </a:blip>
          <a:srcRect/>
          <a:stretch>
            <a:fillRect/>
          </a:stretch>
        </p:blipFill>
        <p:spPr bwMode="auto">
          <a:xfrm>
            <a:off x="0" y="762000"/>
            <a:ext cx="9144000" cy="222250"/>
          </a:xfrm>
          <a:prstGeom prst="rect">
            <a:avLst/>
          </a:prstGeom>
          <a:noFill/>
          <a:ln w="9525">
            <a:noFill/>
            <a:miter lim="800000"/>
            <a:headEnd/>
            <a:tailEnd/>
          </a:ln>
        </p:spPr>
      </p:pic>
      <p:sp>
        <p:nvSpPr>
          <p:cNvPr id="6" name="Rectangle 8"/>
          <p:cNvSpPr>
            <a:spLocks noChangeArrowheads="1"/>
          </p:cNvSpPr>
          <p:nvPr userDrawn="1"/>
        </p:nvSpPr>
        <p:spPr bwMode="auto">
          <a:xfrm>
            <a:off x="468313" y="333375"/>
            <a:ext cx="8207375" cy="574675"/>
          </a:xfrm>
          <a:prstGeom prst="rect">
            <a:avLst/>
          </a:prstGeom>
          <a:noFill/>
          <a:ln>
            <a:noFill/>
          </a:ln>
          <a:extLst/>
        </p:spPr>
        <p:txBody>
          <a:bodyPr/>
          <a:lstStyle/>
          <a:p>
            <a:pPr algn="ctr">
              <a:defRPr/>
            </a:pPr>
            <a:endParaRPr lang="zh-CN" altLang="en-US" sz="2600">
              <a:latin typeface="Arial" pitchFamily="34" charset="0"/>
              <a:ea typeface="黑体" pitchFamily="49" charset="-122"/>
            </a:endParaRPr>
          </a:p>
        </p:txBody>
      </p:sp>
      <p:sp>
        <p:nvSpPr>
          <p:cNvPr id="7" name="日期占位符 3"/>
          <p:cNvSpPr>
            <a:spLocks noGrp="1"/>
          </p:cNvSpPr>
          <p:nvPr>
            <p:ph type="dt" sz="half" idx="10"/>
          </p:nvPr>
        </p:nvSpPr>
        <p:spPr/>
        <p:txBody>
          <a:bodyPr/>
          <a:lstStyle>
            <a:lvl1pPr>
              <a:defRPr sz="1000">
                <a:solidFill>
                  <a:schemeClr val="tx1"/>
                </a:solidFill>
                <a:latin typeface="微软雅黑" pitchFamily="34" charset="-122"/>
                <a:ea typeface="微软雅黑" pitchFamily="34" charset="-122"/>
              </a:defRPr>
            </a:lvl1pPr>
          </a:lstStyle>
          <a:p>
            <a:pPr>
              <a:defRPr/>
            </a:pPr>
            <a:fld id="{8EE143A5-80DD-46B1-A167-95C7412DCC7F}" type="datetime1">
              <a:rPr lang="zh-CN" altLang="en-US"/>
              <a:pPr>
                <a:defRPr/>
              </a:pPr>
              <a:t>2016/3/31 Thursday</a:t>
            </a:fld>
            <a:endParaRPr lang="zh-CN" altLang="en-US"/>
          </a:p>
        </p:txBody>
      </p:sp>
      <p:sp>
        <p:nvSpPr>
          <p:cNvPr id="8" name="灯片编号占位符 5"/>
          <p:cNvSpPr>
            <a:spLocks noGrp="1"/>
          </p:cNvSpPr>
          <p:nvPr>
            <p:ph type="sldNum" sz="quarter" idx="11"/>
          </p:nvPr>
        </p:nvSpPr>
        <p:spPr/>
        <p:txBody>
          <a:bodyPr/>
          <a:lstStyle>
            <a:lvl1pPr>
              <a:defRPr sz="1000">
                <a:solidFill>
                  <a:schemeClr val="tx1"/>
                </a:solidFill>
                <a:latin typeface="微软雅黑" pitchFamily="34" charset="-122"/>
                <a:ea typeface="微软雅黑" pitchFamily="34" charset="-122"/>
              </a:defRPr>
            </a:lvl1pPr>
          </a:lstStyle>
          <a:p>
            <a:pPr>
              <a:defRPr/>
            </a:pPr>
            <a:fld id="{293FEBBD-3BF7-4791-8CBE-6FA560F813BA}"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11" name="标题 1"/>
          <p:cNvSpPr>
            <a:spLocks noGrp="1"/>
          </p:cNvSpPr>
          <p:nvPr>
            <p:ph type="title"/>
          </p:nvPr>
        </p:nvSpPr>
        <p:spPr>
          <a:xfrm>
            <a:off x="4601029" y="284871"/>
            <a:ext cx="4518991"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smtClean="0"/>
              <a:t>单击此处编辑母版标题样式</a:t>
            </a:r>
            <a:endParaRPr lang="zh-CN" altLang="en-US"/>
          </a:p>
        </p:txBody>
      </p:sp>
      <p:sp>
        <p:nvSpPr>
          <p:cNvPr id="3" name="灯片编号占位符 5"/>
          <p:cNvSpPr>
            <a:spLocks noGrp="1"/>
          </p:cNvSpPr>
          <p:nvPr>
            <p:ph type="sldNum" sz="quarter" idx="10"/>
          </p:nvPr>
        </p:nvSpPr>
        <p:spPr/>
        <p:txBody>
          <a:bodyPr/>
          <a:lstStyle>
            <a:lvl1pPr>
              <a:defRPr sz="1000">
                <a:solidFill>
                  <a:schemeClr val="tx1"/>
                </a:solidFill>
                <a:latin typeface="微软雅黑" pitchFamily="34" charset="-122"/>
                <a:ea typeface="微软雅黑" pitchFamily="34" charset="-122"/>
              </a:defRPr>
            </a:lvl1pPr>
          </a:lstStyle>
          <a:p>
            <a:pPr>
              <a:defRPr/>
            </a:pPr>
            <a:fld id="{47AE597F-21DE-4073-BC96-CE5ED43C83D8}" type="slidenum">
              <a:rPr lang="zh-CN" altLang="en-US"/>
              <a:pPr>
                <a:defRPr/>
              </a:pPr>
              <a:t>‹#›</a:t>
            </a:fld>
            <a:endParaRPr lang="zh-CN" alt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pPr>
              <a:defRPr/>
            </a:pPr>
            <a:fld id="{457AA1E7-ED27-4617-AF92-ED1AE3E0A02B}" type="slidenum">
              <a:rPr lang="zh-CN" altLang="en-US" smtClean="0"/>
              <a:pPr>
                <a:defRPr/>
              </a:pPr>
              <a:t>‹#›</a:t>
            </a:fld>
            <a:endParaRPr lang="zh-CN" altLang="en-US"/>
          </a:p>
        </p:txBody>
      </p:sp>
      <p:sp>
        <p:nvSpPr>
          <p:cNvPr id="4" name="日期占位符 3"/>
          <p:cNvSpPr>
            <a:spLocks noGrp="1"/>
          </p:cNvSpPr>
          <p:nvPr>
            <p:ph type="dt" sz="half" idx="11"/>
          </p:nvPr>
        </p:nvSpPr>
        <p:spPr/>
        <p:txBody>
          <a:bodyPr/>
          <a:lstStyle/>
          <a:p>
            <a:pPr>
              <a:defRPr/>
            </a:pPr>
            <a:fld id="{ED2B1F13-19F3-4628-9077-0D5D08CF9114}" type="datetime1">
              <a:rPr lang="zh-CN" altLang="en-US" smtClean="0"/>
              <a:pPr>
                <a:defRPr/>
              </a:pPr>
              <a:t>2016/3/31 Thursday</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封底">
    <p:bg>
      <p:bgPr>
        <a:solidFill>
          <a:srgbClr val="0070C0"/>
        </a:solidFill>
        <a:effectLst/>
      </p:bgPr>
    </p:bg>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96838" y="804863"/>
            <a:ext cx="9356726" cy="5364162"/>
            <a:chOff x="-96838" y="804863"/>
            <a:chExt cx="9356726" cy="5364162"/>
          </a:xfrm>
        </p:grpSpPr>
        <p:grpSp>
          <p:nvGrpSpPr>
            <p:cNvPr id="3" name="组合 2"/>
            <p:cNvGrpSpPr>
              <a:grpSpLocks/>
            </p:cNvGrpSpPr>
            <p:nvPr/>
          </p:nvGrpSpPr>
          <p:grpSpPr bwMode="auto">
            <a:xfrm>
              <a:off x="-96838" y="804863"/>
              <a:ext cx="9356726" cy="5364162"/>
              <a:chOff x="-96838" y="804863"/>
              <a:chExt cx="9356726" cy="5364162"/>
            </a:xfrm>
          </p:grpSpPr>
          <p:pic>
            <p:nvPicPr>
              <p:cNvPr id="6" name="图片 5" descr="2008822163913895_2.jpg"/>
              <p:cNvPicPr>
                <a:picLocks noChangeAspect="1" noChangeArrowheads="1"/>
              </p:cNvPicPr>
              <p:nvPr/>
            </p:nvPicPr>
            <p:blipFill>
              <a:blip r:embed="rId2" cstate="print"/>
              <a:srcRect/>
              <a:stretch>
                <a:fillRect/>
              </a:stretch>
            </p:blipFill>
            <p:spPr bwMode="auto">
              <a:xfrm>
                <a:off x="-96838" y="804863"/>
                <a:ext cx="9356726" cy="5364162"/>
              </a:xfrm>
              <a:prstGeom prst="rect">
                <a:avLst/>
              </a:prstGeom>
              <a:noFill/>
              <a:ln w="9525">
                <a:noFill/>
                <a:miter lim="800000"/>
                <a:headEnd/>
                <a:tailEnd/>
              </a:ln>
            </p:spPr>
          </p:pic>
          <p:pic>
            <p:nvPicPr>
              <p:cNvPr id="7" name="图片 39" descr="背景.png"/>
              <p:cNvPicPr>
                <a:picLocks noChangeAspect="1" noChangeArrowheads="1"/>
              </p:cNvPicPr>
              <p:nvPr/>
            </p:nvPicPr>
            <p:blipFill>
              <a:blip r:embed="rId3" cstate="print"/>
              <a:srcRect l="35603" r="35695" b="57405"/>
              <a:stretch>
                <a:fillRect/>
              </a:stretch>
            </p:blipFill>
            <p:spPr bwMode="auto">
              <a:xfrm>
                <a:off x="1886858" y="1753506"/>
                <a:ext cx="1045028" cy="1088572"/>
              </a:xfrm>
              <a:prstGeom prst="rect">
                <a:avLst/>
              </a:prstGeom>
              <a:noFill/>
              <a:ln w="9525">
                <a:noFill/>
                <a:miter lim="800000"/>
                <a:headEnd/>
                <a:tailEnd/>
              </a:ln>
            </p:spPr>
          </p:pic>
        </p:grpSp>
        <p:pic>
          <p:nvPicPr>
            <p:cNvPr id="4" name="Picture 2"/>
            <p:cNvPicPr>
              <a:picLocks noChangeAspect="1" noChangeArrowheads="1"/>
            </p:cNvPicPr>
            <p:nvPr/>
          </p:nvPicPr>
          <p:blipFill>
            <a:blip r:embed="rId4" cstate="print"/>
            <a:srcRect l="9286" r="18137" b="24525"/>
            <a:stretch>
              <a:fillRect/>
            </a:stretch>
          </p:blipFill>
          <p:spPr bwMode="auto">
            <a:xfrm>
              <a:off x="1727199" y="3088710"/>
              <a:ext cx="1190173" cy="975292"/>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l="11891" r="10962" b="12791"/>
            <a:stretch>
              <a:fillRect/>
            </a:stretch>
          </p:blipFill>
          <p:spPr bwMode="auto">
            <a:xfrm>
              <a:off x="1727199" y="4251158"/>
              <a:ext cx="1204688" cy="1021347"/>
            </a:xfrm>
            <a:prstGeom prst="rect">
              <a:avLst/>
            </a:prstGeom>
            <a:noFill/>
            <a:ln w="9525">
              <a:noFill/>
              <a:miter lim="800000"/>
              <a:headEnd/>
              <a:tailEnd/>
            </a:ln>
          </p:spPr>
        </p:pic>
      </p:gr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_三部分">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_三部分">
    <p:spTree>
      <p:nvGrpSpPr>
        <p:cNvPr id="1" name=""/>
        <p:cNvGrpSpPr/>
        <p:nvPr/>
      </p:nvGrpSpPr>
      <p:grpSpPr>
        <a:xfrm>
          <a:off x="0" y="0"/>
          <a:ext cx="0" cy="0"/>
          <a:chOff x="0" y="0"/>
          <a:chExt cx="0" cy="0"/>
        </a:xfrm>
      </p:grpSpPr>
      <p:sp>
        <p:nvSpPr>
          <p:cNvPr id="5" name="矩形 7"/>
          <p:cNvSpPr/>
          <p:nvPr userDrawn="1"/>
        </p:nvSpPr>
        <p:spPr>
          <a:xfrm>
            <a:off x="0" y="193675"/>
            <a:ext cx="9164638" cy="6953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pic>
        <p:nvPicPr>
          <p:cNvPr id="6" name="Picture 2" descr="C:\Users\Simon\Desktop\LOGO.PNG"/>
          <p:cNvPicPr>
            <a:picLocks noChangeAspect="1" noChangeArrowheads="1"/>
          </p:cNvPicPr>
          <p:nvPr userDrawn="1"/>
        </p:nvPicPr>
        <p:blipFill>
          <a:blip r:embed="rId2" cstate="print"/>
          <a:srcRect/>
          <a:stretch>
            <a:fillRect/>
          </a:stretch>
        </p:blipFill>
        <p:spPr bwMode="auto">
          <a:xfrm>
            <a:off x="6264275" y="234950"/>
            <a:ext cx="2755900" cy="647700"/>
          </a:xfrm>
          <a:prstGeom prst="rect">
            <a:avLst/>
          </a:prstGeom>
          <a:noFill/>
          <a:ln w="9525">
            <a:noFill/>
            <a:miter lim="800000"/>
            <a:headEnd/>
            <a:tailEnd/>
          </a:ln>
        </p:spPr>
      </p:pic>
      <p:sp>
        <p:nvSpPr>
          <p:cNvPr id="3" name="文本占位符 2"/>
          <p:cNvSpPr>
            <a:spLocks noGrp="1"/>
          </p:cNvSpPr>
          <p:nvPr>
            <p:ph type="body" sz="quarter" idx="12"/>
          </p:nvPr>
        </p:nvSpPr>
        <p:spPr>
          <a:xfrm>
            <a:off x="3314420" y="2093913"/>
            <a:ext cx="3777077" cy="460375"/>
          </a:xfrm>
          <a:prstGeom prst="rect">
            <a:avLst/>
          </a:prstGeom>
        </p:spPr>
        <p:txBody>
          <a:bodyPr/>
          <a:lstStyle>
            <a:lvl1pPr marL="0" indent="0">
              <a:buNone/>
              <a:defRPr b="0"/>
            </a:lvl1pPr>
          </a:lstStyle>
          <a:p>
            <a:pPr lvl="0"/>
            <a:r>
              <a:rPr lang="zh-CN" altLang="en-US" dirty="0" smtClean="0"/>
              <a:t>单击此处编辑母版文本样式</a:t>
            </a:r>
          </a:p>
        </p:txBody>
      </p:sp>
      <p:sp>
        <p:nvSpPr>
          <p:cNvPr id="17" name="文本占位符 2"/>
          <p:cNvSpPr>
            <a:spLocks noGrp="1"/>
          </p:cNvSpPr>
          <p:nvPr>
            <p:ph type="body" sz="quarter" idx="13"/>
          </p:nvPr>
        </p:nvSpPr>
        <p:spPr>
          <a:xfrm>
            <a:off x="3314420" y="3199625"/>
            <a:ext cx="3777077" cy="460375"/>
          </a:xfrm>
          <a:prstGeom prst="rect">
            <a:avLst/>
          </a:prstGeom>
        </p:spPr>
        <p:txBody>
          <a:bodyPr/>
          <a:lstStyle>
            <a:lvl1pPr marL="0" indent="0">
              <a:buNone/>
              <a:defRPr b="0"/>
            </a:lvl1pPr>
          </a:lstStyle>
          <a:p>
            <a:pPr lvl="0"/>
            <a:r>
              <a:rPr lang="zh-CN" altLang="en-US" dirty="0" smtClean="0"/>
              <a:t>单击此处编辑母版文本样式</a:t>
            </a:r>
          </a:p>
        </p:txBody>
      </p:sp>
      <p:sp>
        <p:nvSpPr>
          <p:cNvPr id="18" name="文本占位符 2"/>
          <p:cNvSpPr>
            <a:spLocks noGrp="1"/>
          </p:cNvSpPr>
          <p:nvPr>
            <p:ph type="body" sz="quarter" idx="14"/>
          </p:nvPr>
        </p:nvSpPr>
        <p:spPr>
          <a:xfrm>
            <a:off x="3314420" y="4372786"/>
            <a:ext cx="3777077" cy="460375"/>
          </a:xfrm>
          <a:prstGeom prst="rect">
            <a:avLst/>
          </a:prstGeom>
        </p:spPr>
        <p:txBody>
          <a:bodyPr/>
          <a:lstStyle>
            <a:lvl1pPr marL="0" indent="0">
              <a:buNone/>
              <a:defRPr b="0"/>
            </a:lvl1pPr>
          </a:lstStyle>
          <a:p>
            <a:pPr lvl="0"/>
            <a:r>
              <a:rPr lang="zh-CN" altLang="en-US" dirty="0" smtClean="0"/>
              <a:t>单击此处编辑母版文本样式</a:t>
            </a:r>
          </a:p>
        </p:txBody>
      </p:sp>
      <p:sp>
        <p:nvSpPr>
          <p:cNvPr id="7" name="日期占位符 3"/>
          <p:cNvSpPr>
            <a:spLocks noGrp="1"/>
          </p:cNvSpPr>
          <p:nvPr>
            <p:ph type="dt" sz="half" idx="15"/>
          </p:nvPr>
        </p:nvSpPr>
        <p:spPr/>
        <p:txBody>
          <a:bodyPr/>
          <a:lstStyle>
            <a:lvl1pPr>
              <a:defRPr sz="1000">
                <a:solidFill>
                  <a:schemeClr val="tx1"/>
                </a:solidFill>
                <a:latin typeface="微软雅黑" pitchFamily="34" charset="-122"/>
                <a:ea typeface="微软雅黑" pitchFamily="34" charset="-122"/>
              </a:defRPr>
            </a:lvl1pPr>
          </a:lstStyle>
          <a:p>
            <a:pPr>
              <a:defRPr/>
            </a:pPr>
            <a:fld id="{0650285B-E583-4EFD-9FB1-7C6B1D4ACD64}" type="datetime1">
              <a:rPr lang="zh-CN" altLang="en-US"/>
              <a:pPr>
                <a:defRPr/>
              </a:pPr>
              <a:t>2016/3/31 Thursday</a:t>
            </a:fld>
            <a:endParaRPr lang="zh-CN" altLang="en-US"/>
          </a:p>
        </p:txBody>
      </p:sp>
      <p:sp>
        <p:nvSpPr>
          <p:cNvPr id="8" name="灯片编号占位符 5"/>
          <p:cNvSpPr>
            <a:spLocks noGrp="1"/>
          </p:cNvSpPr>
          <p:nvPr>
            <p:ph type="sldNum" sz="quarter" idx="16"/>
          </p:nvPr>
        </p:nvSpPr>
        <p:spPr/>
        <p:txBody>
          <a:bodyPr/>
          <a:lstStyle>
            <a:lvl1pPr>
              <a:defRPr sz="1000">
                <a:solidFill>
                  <a:schemeClr val="tx1"/>
                </a:solidFill>
                <a:latin typeface="微软雅黑" pitchFamily="34" charset="-122"/>
                <a:ea typeface="微软雅黑" pitchFamily="34" charset="-122"/>
              </a:defRPr>
            </a:lvl1pPr>
          </a:lstStyle>
          <a:p>
            <a:pPr>
              <a:defRPr/>
            </a:pPr>
            <a:fld id="{B91F2B3C-D7F1-4ECE-84A7-B45F5BE7786C}" type="slidenum">
              <a:rPr lang="zh-CN" altLang="en-US"/>
              <a:pPr>
                <a:defRPr/>
              </a:pPr>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矩形 7"/>
          <p:cNvSpPr/>
          <p:nvPr userDrawn="1"/>
        </p:nvSpPr>
        <p:spPr>
          <a:xfrm>
            <a:off x="-12700" y="193675"/>
            <a:ext cx="9164638" cy="6953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4" name="矩形 6"/>
          <p:cNvSpPr/>
          <p:nvPr userDrawn="1"/>
        </p:nvSpPr>
        <p:spPr>
          <a:xfrm>
            <a:off x="161925" y="312738"/>
            <a:ext cx="184150" cy="523875"/>
          </a:xfrm>
          <a:prstGeom prst="rect">
            <a:avLst/>
          </a:prstGeom>
        </p:spPr>
        <p:txBody>
          <a:bodyPr wrap="none">
            <a:spAutoFit/>
          </a:bodyPr>
          <a:lstStyle/>
          <a:p>
            <a:pPr>
              <a:defRPr/>
            </a:pPr>
            <a:endParaRPr lang="zh-CN" altLang="en-US" sz="2800" cap="all" dirty="0">
              <a:ln w="0"/>
              <a:effectLst>
                <a:reflection blurRad="12700" stA="50000" endPos="50000" dist="5000" dir="5400000" sy="-100000" rotWithShape="0"/>
              </a:effectLst>
              <a:latin typeface="微软雅黑" pitchFamily="34" charset="-122"/>
              <a:ea typeface="微软雅黑" pitchFamily="34" charset="-122"/>
            </a:endParaRPr>
          </a:p>
        </p:txBody>
      </p:sp>
      <p:sp>
        <p:nvSpPr>
          <p:cNvPr id="2" name="标题 1"/>
          <p:cNvSpPr>
            <a:spLocks noGrp="1"/>
          </p:cNvSpPr>
          <p:nvPr>
            <p:ph type="title"/>
          </p:nvPr>
        </p:nvSpPr>
        <p:spPr>
          <a:xfrm>
            <a:off x="457200" y="274638"/>
            <a:ext cx="5807597" cy="1143000"/>
          </a:xfrm>
          <a:prstGeom prst="rect">
            <a:avLst/>
          </a:prstGeom>
        </p:spPr>
        <p:txBody>
          <a:bodyPr/>
          <a:lstStyle/>
          <a:p>
            <a:r>
              <a:rPr lang="zh-CN" altLang="en-US" dirty="0" smtClean="0"/>
              <a:t>单击此处编辑母版标题样式</a:t>
            </a:r>
            <a:endParaRPr lang="zh-CN" altLang="en-US" dirty="0"/>
          </a:p>
        </p:txBody>
      </p:sp>
      <p:sp>
        <p:nvSpPr>
          <p:cNvPr id="6" name="日期占位符 3"/>
          <p:cNvSpPr>
            <a:spLocks noGrp="1"/>
          </p:cNvSpPr>
          <p:nvPr>
            <p:ph type="dt" sz="half" idx="10"/>
          </p:nvPr>
        </p:nvSpPr>
        <p:spPr>
          <a:xfrm>
            <a:off x="685800" y="6248400"/>
            <a:ext cx="1905000" cy="457200"/>
          </a:xfrm>
        </p:spPr>
        <p:txBody>
          <a:bodyPr/>
          <a:lstStyle>
            <a:lvl1pPr>
              <a:defRPr/>
            </a:lvl1pPr>
          </a:lstStyle>
          <a:p>
            <a:pPr>
              <a:defRPr/>
            </a:pPr>
            <a:fld id="{3C257856-2A62-49D0-A6DD-2F5A1B583FB9}" type="datetime1">
              <a:rPr lang="zh-CN" altLang="en-US"/>
              <a:pPr>
                <a:defRPr/>
              </a:pPr>
              <a:t>2016/3/31 Thursday</a:t>
            </a:fld>
            <a:endParaRPr lang="en-US" altLang="zh-CN" dirty="0"/>
          </a:p>
        </p:txBody>
      </p:sp>
      <p:sp>
        <p:nvSpPr>
          <p:cNvPr id="7" name="页脚占位符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a:p>
        </p:txBody>
      </p:sp>
      <p:sp>
        <p:nvSpPr>
          <p:cNvPr id="8" name="灯片编号占位符 5"/>
          <p:cNvSpPr>
            <a:spLocks noGrp="1"/>
          </p:cNvSpPr>
          <p:nvPr>
            <p:ph type="sldNum" sz="quarter" idx="12"/>
          </p:nvPr>
        </p:nvSpPr>
        <p:spPr>
          <a:xfrm>
            <a:off x="5791200" y="6505575"/>
            <a:ext cx="2411413" cy="352425"/>
          </a:xfrm>
        </p:spPr>
        <p:txBody>
          <a:bodyPr/>
          <a:lstStyle>
            <a:lvl1pPr>
              <a:defRPr/>
            </a:lvl1pPr>
          </a:lstStyle>
          <a:p>
            <a:pPr>
              <a:defRPr/>
            </a:pPr>
            <a:fld id="{05593F80-882E-42CF-9A32-98E1E1E8C55E}"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4" name="矩形 7"/>
          <p:cNvSpPr/>
          <p:nvPr userDrawn="1"/>
        </p:nvSpPr>
        <p:spPr>
          <a:xfrm>
            <a:off x="0" y="193675"/>
            <a:ext cx="9164638" cy="6953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0AF8FE7C-50C0-4E94-92B7-349121B08347}" type="datetime1">
              <a:rPr lang="zh-CN" altLang="en-US"/>
              <a:pPr>
                <a:defRPr/>
              </a:pPr>
              <a:t>2016/3/31 Thursday</a:t>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8E4A1B-7B87-4ED6-A418-EAC69508C4A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957D63B3-848A-44FB-8A77-4AB08FF3AA29}"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C9AC6E2B-5800-43A4-951A-F5F28F4C42D6}" type="datetime1">
              <a:rPr lang="zh-CN" altLang="en-US"/>
              <a:pPr>
                <a:defRPr/>
              </a:pPr>
              <a:t>2016/3/31 Thursday</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C32B0866-CCEF-45EA-B758-4E6865EAE7E1}"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51010503-F7F7-4F60-BF04-915A25DCC0DF}" type="datetime1">
              <a:rPr lang="zh-CN" altLang="en-US"/>
              <a:pPr>
                <a:defRPr/>
              </a:pPr>
              <a:t>2016/3/31 Thursday</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58F33FF4-1B42-4FE8-B168-5B362C08439A}"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25F8B427-27E2-4175-8C57-95097DF9CCFB}" type="datetime1">
              <a:rPr lang="zh-CN" altLang="en-US"/>
              <a:pPr>
                <a:defRPr/>
              </a:pPr>
              <a:t>2016/3/31 Thursday</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pic>
        <p:nvPicPr>
          <p:cNvPr id="1026" name="Picture 2" descr="C:\Users\Simon\Desktop\图片1.jpg"/>
          <p:cNvPicPr>
            <a:picLocks noChangeAspect="1" noChangeArrowheads="1"/>
          </p:cNvPicPr>
          <p:nvPr userDrawn="1"/>
        </p:nvPicPr>
        <p:blipFill>
          <a:blip r:embed="rId21" cstate="print"/>
          <a:srcRect/>
          <a:stretch>
            <a:fillRect/>
          </a:stretch>
        </p:blipFill>
        <p:spPr bwMode="auto">
          <a:xfrm>
            <a:off x="-6350" y="0"/>
            <a:ext cx="9150350" cy="6858000"/>
          </a:xfrm>
          <a:prstGeom prst="rect">
            <a:avLst/>
          </a:prstGeom>
          <a:noFill/>
          <a:ln w="9525">
            <a:noFill/>
            <a:miter lim="800000"/>
            <a:headEnd/>
            <a:tailEnd/>
          </a:ln>
        </p:spPr>
      </p:pic>
      <p:sp>
        <p:nvSpPr>
          <p:cNvPr id="8" name="灯片编号占位符 5"/>
          <p:cNvSpPr>
            <a:spLocks noGrp="1"/>
          </p:cNvSpPr>
          <p:nvPr>
            <p:ph type="sldNum" sz="quarter" idx="4"/>
          </p:nvPr>
        </p:nvSpPr>
        <p:spPr>
          <a:xfrm>
            <a:off x="8612188" y="6642100"/>
            <a:ext cx="544512" cy="215900"/>
          </a:xfrm>
          <a:prstGeom prst="rect">
            <a:avLst/>
          </a:prstGeom>
        </p:spPr>
        <p:txBody>
          <a:bodyPr/>
          <a:lstStyle>
            <a:lvl1pPr>
              <a:defRPr sz="1000">
                <a:solidFill>
                  <a:schemeClr val="tx1"/>
                </a:solidFill>
                <a:latin typeface="微软雅黑" pitchFamily="34" charset="-122"/>
                <a:ea typeface="微软雅黑" pitchFamily="34" charset="-122"/>
              </a:defRPr>
            </a:lvl1pPr>
          </a:lstStyle>
          <a:p>
            <a:pPr>
              <a:defRPr/>
            </a:pPr>
            <a:fld id="{457AA1E7-ED27-4617-AF92-ED1AE3E0A02B}" type="slidenum">
              <a:rPr lang="zh-CN" altLang="en-US"/>
              <a:pPr>
                <a:defRPr/>
              </a:pPr>
              <a:t>‹#›</a:t>
            </a:fld>
            <a:endParaRPr lang="zh-CN" altLang="en-US"/>
          </a:p>
        </p:txBody>
      </p:sp>
      <p:sp>
        <p:nvSpPr>
          <p:cNvPr id="10" name="日期占位符 3"/>
          <p:cNvSpPr>
            <a:spLocks noGrp="1"/>
          </p:cNvSpPr>
          <p:nvPr>
            <p:ph type="dt" sz="half" idx="2"/>
          </p:nvPr>
        </p:nvSpPr>
        <p:spPr>
          <a:xfrm>
            <a:off x="0" y="6627813"/>
            <a:ext cx="1038225" cy="225425"/>
          </a:xfrm>
          <a:prstGeom prst="rect">
            <a:avLst/>
          </a:prstGeom>
        </p:spPr>
        <p:txBody>
          <a:bodyPr/>
          <a:lstStyle>
            <a:lvl1pPr>
              <a:defRPr sz="1000">
                <a:solidFill>
                  <a:schemeClr val="tx1"/>
                </a:solidFill>
                <a:latin typeface="微软雅黑" pitchFamily="34" charset="-122"/>
                <a:ea typeface="微软雅黑" pitchFamily="34" charset="-122"/>
              </a:defRPr>
            </a:lvl1pPr>
          </a:lstStyle>
          <a:p>
            <a:pPr>
              <a:defRPr/>
            </a:pPr>
            <a:fld id="{ED2B1F13-19F3-4628-9077-0D5D08CF9114}" type="datetime1">
              <a:rPr lang="zh-CN" altLang="en-US"/>
              <a:pPr>
                <a:defRPr/>
              </a:pPr>
              <a:t>2016/3/31 Thursday</a:t>
            </a:fld>
            <a:endParaRPr lang="zh-CN"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0" r:id="rId7"/>
    <p:sldLayoutId id="2147483709" r:id="rId8"/>
    <p:sldLayoutId id="2147483708" r:id="rId9"/>
    <p:sldLayoutId id="2147483707" r:id="rId10"/>
    <p:sldLayoutId id="2147483706" r:id="rId11"/>
    <p:sldLayoutId id="2147483717" r:id="rId12"/>
    <p:sldLayoutId id="2147483705" r:id="rId13"/>
    <p:sldLayoutId id="2147483704" r:id="rId14"/>
    <p:sldLayoutId id="2147483703" r:id="rId15"/>
    <p:sldLayoutId id="2147483718" r:id="rId16"/>
    <p:sldLayoutId id="2147483719" r:id="rId17"/>
    <p:sldLayoutId id="2147483720" r:id="rId18"/>
    <p:sldLayoutId id="2147483721" r:id="rId19"/>
  </p:sldLayoutIdLst>
  <p:transition spd="slow">
    <p:fade/>
  </p:transition>
  <p:timing>
    <p:tnLst>
      <p:par>
        <p:cTn id="1" dur="indefinite" restart="never" nodeType="tmRoot"/>
      </p:par>
    </p:tnLst>
  </p:timing>
  <p:hf sldNum="0" hdr="0" ftr="0" dt="0"/>
  <p:txStyles>
    <p:titleStyle>
      <a:lvl1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1pPr>
      <a:lvl2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2pPr>
      <a:lvl3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3pPr>
      <a:lvl4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4pPr>
      <a:lvl5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5pPr>
      <a:lvl6pPr marL="457200" algn="ctr" rtl="0" fontAlgn="base">
        <a:lnSpc>
          <a:spcPct val="120000"/>
        </a:lnSpc>
        <a:spcBef>
          <a:spcPct val="0"/>
        </a:spcBef>
        <a:spcAft>
          <a:spcPct val="0"/>
        </a:spcAft>
        <a:defRPr sz="2800">
          <a:solidFill>
            <a:schemeClr val="bg1"/>
          </a:solidFill>
          <a:latin typeface="Verdana" pitchFamily="34" charset="0"/>
        </a:defRPr>
      </a:lvl6pPr>
      <a:lvl7pPr marL="914400" algn="ctr" rtl="0" fontAlgn="base">
        <a:lnSpc>
          <a:spcPct val="120000"/>
        </a:lnSpc>
        <a:spcBef>
          <a:spcPct val="0"/>
        </a:spcBef>
        <a:spcAft>
          <a:spcPct val="0"/>
        </a:spcAft>
        <a:defRPr sz="2800">
          <a:solidFill>
            <a:schemeClr val="bg1"/>
          </a:solidFill>
          <a:latin typeface="Verdana" pitchFamily="34" charset="0"/>
        </a:defRPr>
      </a:lvl7pPr>
      <a:lvl8pPr marL="1371600" algn="ctr" rtl="0" fontAlgn="base">
        <a:lnSpc>
          <a:spcPct val="120000"/>
        </a:lnSpc>
        <a:spcBef>
          <a:spcPct val="0"/>
        </a:spcBef>
        <a:spcAft>
          <a:spcPct val="0"/>
        </a:spcAft>
        <a:defRPr sz="2800">
          <a:solidFill>
            <a:schemeClr val="bg1"/>
          </a:solidFill>
          <a:latin typeface="Verdana" pitchFamily="34" charset="0"/>
        </a:defRPr>
      </a:lvl8pPr>
      <a:lvl9pPr marL="1828800" algn="ctr" rtl="0" fontAlgn="base">
        <a:lnSpc>
          <a:spcPct val="120000"/>
        </a:lnSpc>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ts val="500"/>
        </a:spcBef>
        <a:spcAft>
          <a:spcPts val="500"/>
        </a:spcAft>
        <a:buChar char="•"/>
        <a:defRPr sz="2200">
          <a:solidFill>
            <a:schemeClr val="tx1"/>
          </a:solidFill>
          <a:latin typeface="微软雅黑" pitchFamily="34" charset="-122"/>
          <a:ea typeface="微软雅黑" pitchFamily="34" charset="-122"/>
          <a:cs typeface="微软雅黑"/>
        </a:defRPr>
      </a:lvl1pPr>
      <a:lvl2pPr marL="292100" indent="-177800" algn="l" rtl="0" eaLnBrk="0" fontAlgn="base" hangingPunct="0">
        <a:spcBef>
          <a:spcPts val="500"/>
        </a:spcBef>
        <a:spcAft>
          <a:spcPts val="500"/>
        </a:spcAft>
        <a:buClr>
          <a:schemeClr val="tx2"/>
        </a:buClr>
        <a:buFont typeface="Wingdings" pitchFamily="2" charset="2"/>
        <a:buChar char="§"/>
        <a:defRPr sz="2800">
          <a:solidFill>
            <a:schemeClr val="tx1"/>
          </a:solidFill>
          <a:latin typeface="微软雅黑" pitchFamily="34" charset="-122"/>
          <a:ea typeface="微软雅黑" pitchFamily="34" charset="-122"/>
          <a:cs typeface="微软雅黑"/>
        </a:defRPr>
      </a:lvl2pPr>
      <a:lvl3pPr marL="571500" indent="-165100" algn="l" rtl="0" eaLnBrk="0" fontAlgn="base" hangingPunct="0">
        <a:spcBef>
          <a:spcPts val="500"/>
        </a:spcBef>
        <a:spcAft>
          <a:spcPts val="500"/>
        </a:spcAft>
        <a:buClr>
          <a:schemeClr val="accent2"/>
        </a:buClr>
        <a:buFont typeface="Wingdings" pitchFamily="2" charset="2"/>
        <a:buChar char="§"/>
        <a:defRPr sz="1400">
          <a:solidFill>
            <a:schemeClr val="tx1"/>
          </a:solidFill>
          <a:latin typeface="微软雅黑" pitchFamily="34" charset="-122"/>
          <a:ea typeface="微软雅黑" pitchFamily="34" charset="-122"/>
          <a:cs typeface="微软雅黑"/>
        </a:defRPr>
      </a:lvl3pPr>
      <a:lvl4pPr marL="863600" indent="-127000" algn="l" rtl="0" eaLnBrk="0" fontAlgn="base" hangingPunct="0">
        <a:spcBef>
          <a:spcPts val="500"/>
        </a:spcBef>
        <a:spcAft>
          <a:spcPts val="500"/>
        </a:spcAft>
        <a:buClr>
          <a:schemeClr val="tx2"/>
        </a:buClr>
        <a:buFont typeface="Wingdings" pitchFamily="2" charset="2"/>
        <a:buChar char="§"/>
        <a:defRPr sz="1200">
          <a:solidFill>
            <a:schemeClr val="tx1"/>
          </a:solidFill>
          <a:latin typeface="微软雅黑" pitchFamily="34" charset="-122"/>
          <a:ea typeface="微软雅黑" pitchFamily="34" charset="-122"/>
          <a:cs typeface="微软雅黑"/>
        </a:defRPr>
      </a:lvl4pPr>
      <a:lvl5pPr marL="1143000" indent="-114300" algn="l" rtl="0" eaLnBrk="0" fontAlgn="base" hangingPunct="0">
        <a:spcBef>
          <a:spcPts val="500"/>
        </a:spcBef>
        <a:spcAft>
          <a:spcPts val="500"/>
        </a:spcAft>
        <a:buClr>
          <a:schemeClr val="accent2"/>
        </a:buClr>
        <a:buFont typeface="Wingdings" pitchFamily="2" charset="2"/>
        <a:buChar char="§"/>
        <a:defRPr sz="1000">
          <a:solidFill>
            <a:schemeClr val="tx1"/>
          </a:solidFill>
          <a:latin typeface="+mn-lt"/>
          <a:ea typeface="微软雅黑" pitchFamily="34" charset="-122"/>
          <a:cs typeface="微软雅黑"/>
        </a:defRPr>
      </a:lvl5pPr>
      <a:lvl6pPr marL="1600200" indent="-114300" algn="l" rtl="0" fontAlgn="base">
        <a:spcBef>
          <a:spcPts val="500"/>
        </a:spcBef>
        <a:spcAft>
          <a:spcPts val="500"/>
        </a:spcAft>
        <a:buClr>
          <a:schemeClr val="accent2"/>
        </a:buClr>
        <a:buFont typeface="Wingdings" pitchFamily="2" charset="2"/>
        <a:buChar char="§"/>
        <a:defRPr sz="1000">
          <a:solidFill>
            <a:schemeClr val="tx1"/>
          </a:solidFill>
          <a:latin typeface="+mn-lt"/>
        </a:defRPr>
      </a:lvl6pPr>
      <a:lvl7pPr marL="2057400" indent="-114300" algn="l" rtl="0" fontAlgn="base">
        <a:spcBef>
          <a:spcPts val="500"/>
        </a:spcBef>
        <a:spcAft>
          <a:spcPts val="500"/>
        </a:spcAft>
        <a:buClr>
          <a:schemeClr val="accent2"/>
        </a:buClr>
        <a:buFont typeface="Wingdings" pitchFamily="2" charset="2"/>
        <a:buChar char="§"/>
        <a:defRPr sz="1000">
          <a:solidFill>
            <a:schemeClr val="tx1"/>
          </a:solidFill>
          <a:latin typeface="+mn-lt"/>
        </a:defRPr>
      </a:lvl7pPr>
      <a:lvl8pPr marL="2514600" indent="-114300" algn="l" rtl="0" fontAlgn="base">
        <a:spcBef>
          <a:spcPts val="500"/>
        </a:spcBef>
        <a:spcAft>
          <a:spcPts val="500"/>
        </a:spcAft>
        <a:buClr>
          <a:schemeClr val="accent2"/>
        </a:buClr>
        <a:buFont typeface="Wingdings" pitchFamily="2" charset="2"/>
        <a:buChar char="§"/>
        <a:defRPr sz="1000">
          <a:solidFill>
            <a:schemeClr val="tx1"/>
          </a:solidFill>
          <a:latin typeface="+mn-lt"/>
        </a:defRPr>
      </a:lvl8pPr>
      <a:lvl9pPr marL="2971800" indent="-114300" algn="l" rtl="0" fontAlgn="base">
        <a:spcBef>
          <a:spcPts val="500"/>
        </a:spcBef>
        <a:spcAft>
          <a:spcPts val="500"/>
        </a:spcAft>
        <a:buClr>
          <a:schemeClr val="accent2"/>
        </a:buClr>
        <a:buFont typeface="Wingdings" pitchFamily="2" charset="2"/>
        <a:buChar char="§"/>
        <a:defRPr sz="1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4294967295"/>
          </p:nvPr>
        </p:nvSpPr>
        <p:spPr bwMode="auto">
          <a:xfrm>
            <a:off x="519594" y="2884126"/>
            <a:ext cx="8211312" cy="1881305"/>
          </a:xfrm>
          <a:prstGeom prst="rect">
            <a:avLst/>
          </a:prstGeom>
          <a:noFill/>
          <a:ln>
            <a:miter lim="800000"/>
            <a:headEnd/>
            <a:tailEnd/>
          </a:ln>
        </p:spPr>
        <p:txBody>
          <a:bodyPr/>
          <a:lstStyle/>
          <a:p>
            <a:pPr lvl="0" algn="ctr">
              <a:spcBef>
                <a:spcPct val="25000"/>
              </a:spcBef>
              <a:spcAft>
                <a:spcPct val="25000"/>
              </a:spcAft>
              <a:buClr>
                <a:srgbClr val="000099"/>
              </a:buClr>
              <a:buSzPct val="85000"/>
              <a:buNone/>
              <a:defRPr/>
            </a:pPr>
            <a:r>
              <a:rPr kumimoji="1" lang="zh-CN" altLang="en-US" sz="4000" b="1" dirty="0" smtClean="0">
                <a:effectLst>
                  <a:outerShdw blurRad="38100" dist="38100" dir="2700000" algn="tl">
                    <a:srgbClr val="C0C0C0"/>
                  </a:outerShdw>
                </a:effectLst>
                <a:latin typeface="楷体_GB2312" panose="02010609030101010101" pitchFamily="49" charset="-122"/>
                <a:ea typeface="楷体_GB2312" panose="02010609030101010101" pitchFamily="49" charset="-122"/>
              </a:rPr>
              <a:t>学校国有资产清查工作</a:t>
            </a:r>
            <a:r>
              <a:rPr kumimoji="1" lang="zh-CN" altLang="en-US" sz="4000" b="1" dirty="0" smtClean="0">
                <a:effectLst>
                  <a:outerShdw blurRad="38100" dist="38100" dir="2700000" algn="tl">
                    <a:srgbClr val="C0C0C0"/>
                  </a:outerShdw>
                </a:effectLst>
                <a:latin typeface="楷体_GB2312" panose="02010609030101010101" pitchFamily="49" charset="-122"/>
                <a:ea typeface="楷体_GB2312" panose="02010609030101010101" pitchFamily="49" charset="-122"/>
              </a:rPr>
              <a:t>培训</a:t>
            </a:r>
            <a:endParaRPr kumimoji="1" lang="en-US" altLang="zh-CN" sz="4000" b="1" dirty="0" smtClean="0">
              <a:effectLst>
                <a:outerShdw blurRad="38100" dist="38100" dir="2700000" algn="tl">
                  <a:srgbClr val="C0C0C0"/>
                </a:outerShdw>
              </a:effectLst>
              <a:latin typeface="楷体_GB2312" panose="02010609030101010101" pitchFamily="49" charset="-122"/>
              <a:ea typeface="楷体_GB2312" panose="02010609030101010101" pitchFamily="49" charset="-122"/>
            </a:endParaRPr>
          </a:p>
          <a:p>
            <a:pPr lvl="0" algn="ctr">
              <a:lnSpc>
                <a:spcPts val="1800"/>
              </a:lnSpc>
              <a:spcBef>
                <a:spcPct val="25000"/>
              </a:spcBef>
              <a:spcAft>
                <a:spcPct val="25000"/>
              </a:spcAft>
              <a:buClr>
                <a:srgbClr val="000099"/>
              </a:buClr>
              <a:buSzPct val="85000"/>
              <a:buNone/>
              <a:defRPr/>
            </a:pPr>
            <a:endParaRPr kumimoji="1" lang="en-US" altLang="zh-CN" sz="4000" b="1" dirty="0" smtClean="0">
              <a:effectLst>
                <a:outerShdw blurRad="38100" dist="38100" dir="2700000" algn="tl">
                  <a:srgbClr val="C0C0C0"/>
                </a:outerShdw>
              </a:effectLst>
              <a:latin typeface="楷体_GB2312" panose="02010609030101010101" pitchFamily="49" charset="-122"/>
              <a:ea typeface="楷体_GB2312" panose="02010609030101010101" pitchFamily="49" charset="-122"/>
            </a:endParaRPr>
          </a:p>
          <a:p>
            <a:pPr lvl="0" algn="ctr">
              <a:lnSpc>
                <a:spcPts val="1800"/>
              </a:lnSpc>
              <a:spcBef>
                <a:spcPct val="25000"/>
              </a:spcBef>
              <a:spcAft>
                <a:spcPct val="25000"/>
              </a:spcAft>
              <a:buClr>
                <a:srgbClr val="000099"/>
              </a:buClr>
              <a:buSzPct val="85000"/>
              <a:buNone/>
              <a:defRPr/>
            </a:pPr>
            <a:r>
              <a:rPr kumimoji="1" lang="zh-CN" altLang="en-US" sz="2800" dirty="0" smtClean="0">
                <a:latin typeface="黑体" pitchFamily="49" charset="-122"/>
                <a:ea typeface="黑体" pitchFamily="49" charset="-122"/>
              </a:rPr>
              <a:t>资产与后勤管理处</a:t>
            </a:r>
            <a:endParaRPr kumimoji="1" lang="en-US" altLang="zh-CN" sz="2800" dirty="0" smtClean="0">
              <a:latin typeface="黑体" pitchFamily="49" charset="-122"/>
              <a:ea typeface="黑体" pitchFamily="49" charset="-122"/>
            </a:endParaRPr>
          </a:p>
          <a:p>
            <a:pPr lvl="0" algn="ctr">
              <a:lnSpc>
                <a:spcPts val="1800"/>
              </a:lnSpc>
              <a:spcBef>
                <a:spcPct val="25000"/>
              </a:spcBef>
              <a:spcAft>
                <a:spcPct val="25000"/>
              </a:spcAft>
              <a:buClr>
                <a:srgbClr val="000099"/>
              </a:buClr>
              <a:buSzPct val="85000"/>
              <a:buNone/>
              <a:defRPr/>
            </a:pPr>
            <a:r>
              <a:rPr kumimoji="1" lang="en-US" altLang="zh-CN" sz="2000" dirty="0" smtClean="0">
                <a:latin typeface="楷体_GB2312" panose="02010609030101010101" pitchFamily="49" charset="-122"/>
                <a:ea typeface="楷体_GB2312" panose="02010609030101010101" pitchFamily="49" charset="-122"/>
              </a:rPr>
              <a:t>2016</a:t>
            </a:r>
            <a:r>
              <a:rPr kumimoji="1" lang="zh-CN" altLang="en-US" sz="2000" dirty="0" smtClean="0">
                <a:latin typeface="楷体_GB2312" panose="02010609030101010101" pitchFamily="49" charset="-122"/>
                <a:ea typeface="楷体_GB2312" panose="02010609030101010101" pitchFamily="49" charset="-122"/>
              </a:rPr>
              <a:t>年</a:t>
            </a:r>
            <a:r>
              <a:rPr kumimoji="1" lang="en-US" altLang="zh-CN" sz="2000" dirty="0" smtClean="0">
                <a:latin typeface="楷体_GB2312" panose="02010609030101010101" pitchFamily="49" charset="-122"/>
                <a:ea typeface="楷体_GB2312" panose="02010609030101010101" pitchFamily="49" charset="-122"/>
              </a:rPr>
              <a:t>4</a:t>
            </a:r>
            <a:r>
              <a:rPr kumimoji="1" lang="zh-CN" altLang="en-US" sz="2000" dirty="0" smtClean="0">
                <a:latin typeface="楷体_GB2312" panose="02010609030101010101" pitchFamily="49" charset="-122"/>
                <a:ea typeface="楷体_GB2312" panose="02010609030101010101" pitchFamily="49" charset="-122"/>
              </a:rPr>
              <a:t>月</a:t>
            </a:r>
            <a:r>
              <a:rPr kumimoji="1" lang="en-US" altLang="zh-CN" sz="2000" dirty="0" smtClean="0">
                <a:latin typeface="楷体_GB2312" panose="02010609030101010101" pitchFamily="49" charset="-122"/>
                <a:ea typeface="楷体_GB2312" panose="02010609030101010101" pitchFamily="49" charset="-122"/>
              </a:rPr>
              <a:t>1</a:t>
            </a:r>
            <a:r>
              <a:rPr kumimoji="1" lang="zh-CN" altLang="en-US" sz="2000" dirty="0" smtClean="0">
                <a:latin typeface="楷体_GB2312" panose="02010609030101010101" pitchFamily="49" charset="-122"/>
                <a:ea typeface="楷体_GB2312" panose="02010609030101010101" pitchFamily="49" charset="-122"/>
              </a:rPr>
              <a:t>日</a:t>
            </a:r>
          </a:p>
          <a:p>
            <a:pPr lvl="0" algn="ctr">
              <a:lnSpc>
                <a:spcPts val="1800"/>
              </a:lnSpc>
              <a:spcBef>
                <a:spcPct val="25000"/>
              </a:spcBef>
              <a:spcAft>
                <a:spcPct val="25000"/>
              </a:spcAft>
              <a:buClr>
                <a:srgbClr val="000099"/>
              </a:buClr>
              <a:buSzPct val="85000"/>
              <a:buNone/>
              <a:defRPr/>
            </a:pPr>
            <a:endParaRPr kumimoji="1" lang="en-US" altLang="zh-CN" sz="4000" b="1" dirty="0" smtClean="0">
              <a:solidFill>
                <a:srgbClr val="000099"/>
              </a:solidFill>
              <a:effectLst>
                <a:outerShdw blurRad="38100" dist="38100" dir="2700000" algn="tl">
                  <a:srgbClr val="C0C0C0"/>
                </a:outerShdw>
              </a:effectLst>
              <a:latin typeface="楷体_GB2312" panose="02010609030101010101" pitchFamily="49" charset="-122"/>
              <a:ea typeface="楷体_GB2312" panose="02010609030101010101" pitchFamily="49" charset="-122"/>
            </a:endParaRPr>
          </a:p>
          <a:p>
            <a:pPr lvl="0" algn="ctr">
              <a:lnSpc>
                <a:spcPts val="1800"/>
              </a:lnSpc>
              <a:spcBef>
                <a:spcPct val="25000"/>
              </a:spcBef>
              <a:spcAft>
                <a:spcPct val="25000"/>
              </a:spcAft>
              <a:buClr>
                <a:srgbClr val="000099"/>
              </a:buClr>
              <a:buSzPct val="85000"/>
              <a:buNone/>
              <a:defRPr/>
            </a:pPr>
            <a:endParaRPr kumimoji="1" lang="en-US" altLang="zh-CN" sz="4000" b="1" dirty="0" smtClean="0">
              <a:solidFill>
                <a:srgbClr val="000099"/>
              </a:solidFill>
              <a:effectLst>
                <a:outerShdw blurRad="38100" dist="38100" dir="2700000" algn="tl">
                  <a:srgbClr val="C0C0C0"/>
                </a:outerShdw>
              </a:effectLst>
              <a:latin typeface="楷体_GB2312" panose="02010609030101010101" pitchFamily="49" charset="-122"/>
              <a:ea typeface="楷体_GB2312" panose="02010609030101010101" pitchFamily="49"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0" y="302630"/>
            <a:ext cx="4048125" cy="585787"/>
          </a:xfrm>
          <a:prstGeom prst="rect">
            <a:avLst/>
          </a:prstGeom>
          <a:noFill/>
          <a:ln>
            <a:miter lim="800000"/>
            <a:headEnd/>
            <a:tailEnd/>
          </a:ln>
        </p:spPr>
        <p:txBody>
          <a:bodyPr/>
          <a:lstStyle/>
          <a:p>
            <a:pPr algn="l"/>
            <a:r>
              <a:rPr lang="zh-CN" altLang="en-US" sz="3200" b="1" dirty="0" smtClean="0">
                <a:latin typeface="微软雅黑"/>
                <a:ea typeface="微软雅黑"/>
              </a:rPr>
              <a:t>二、重要概念</a:t>
            </a:r>
            <a:endParaRPr lang="zh-CN" altLang="en-US" sz="3200" b="1" dirty="0" smtClean="0">
              <a:latin typeface="微软雅黑"/>
              <a:ea typeface="微软雅黑"/>
            </a:endParaRPr>
          </a:p>
        </p:txBody>
      </p:sp>
      <p:sp>
        <p:nvSpPr>
          <p:cNvPr id="17410" name="Rectangle 2"/>
          <p:cNvSpPr>
            <a:spLocks noChangeArrowheads="1"/>
          </p:cNvSpPr>
          <p:nvPr/>
        </p:nvSpPr>
        <p:spPr bwMode="auto">
          <a:xfrm>
            <a:off x="570155" y="969770"/>
            <a:ext cx="783909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81000"/>
            <a:endParaRPr lang="en-US" altLang="zh-CN" sz="2400" b="0" dirty="0" smtClean="0"/>
          </a:p>
          <a:p>
            <a:pPr indent="381000"/>
            <a:r>
              <a:rPr lang="zh-CN" altLang="en-US" sz="2400" b="0" dirty="0" smtClean="0">
                <a:solidFill>
                  <a:schemeClr val="tx1">
                    <a:lumMod val="95000"/>
                    <a:lumOff val="5000"/>
                  </a:schemeClr>
                </a:solidFill>
                <a:latin typeface="仿宋" pitchFamily="49" charset="-122"/>
                <a:ea typeface="仿宋" pitchFamily="49" charset="-122"/>
              </a:rPr>
              <a:t>资产损失是指行政事业单位在资产清查基准日有账面记载，但实际发生的短少、毁损、被盗或者丧失使用价值的，能以货币计量的经济资源，包括货币资金损失、坏账损失、存货损失、对外投资损失、固定资产损失、无形资产损失等</a:t>
            </a:r>
            <a:r>
              <a:rPr lang="zh-CN" altLang="en-US" sz="2400" b="0" dirty="0" smtClean="0">
                <a:solidFill>
                  <a:schemeClr val="tx1">
                    <a:lumMod val="95000"/>
                    <a:lumOff val="5000"/>
                  </a:schemeClr>
                </a:solidFill>
                <a:latin typeface="仿宋" pitchFamily="49" charset="-122"/>
                <a:ea typeface="仿宋" pitchFamily="49" charset="-122"/>
              </a:rPr>
              <a:t>。</a:t>
            </a:r>
            <a:endParaRPr lang="en-US" altLang="zh-CN" sz="2400" b="0" dirty="0" smtClean="0">
              <a:solidFill>
                <a:schemeClr val="tx1">
                  <a:lumMod val="95000"/>
                  <a:lumOff val="5000"/>
                </a:schemeClr>
              </a:solidFill>
              <a:latin typeface="仿宋" pitchFamily="49" charset="-122"/>
              <a:ea typeface="仿宋" pitchFamily="49" charset="-122"/>
            </a:endParaRPr>
          </a:p>
          <a:p>
            <a:pPr indent="381000"/>
            <a:r>
              <a:rPr lang="zh-CN" altLang="en-US" sz="2400" b="0" dirty="0" smtClean="0">
                <a:solidFill>
                  <a:schemeClr val="tx1">
                    <a:lumMod val="95000"/>
                    <a:lumOff val="5000"/>
                  </a:schemeClr>
                </a:solidFill>
                <a:latin typeface="仿宋" pitchFamily="49" charset="-122"/>
                <a:ea typeface="仿宋" pitchFamily="49" charset="-122"/>
              </a:rPr>
              <a:t>固定资产损失是指行政事业单位房屋及构筑物、通用设备、专用设备、文物和陈列品、图书档案、家具用具装具及动植物等因盘亏、毁损、报废、被盗等原因造成的损失</a:t>
            </a:r>
            <a:r>
              <a:rPr lang="zh-CN" altLang="en-US" sz="2400" b="0" dirty="0" smtClean="0">
                <a:solidFill>
                  <a:schemeClr val="tx1">
                    <a:lumMod val="95000"/>
                    <a:lumOff val="5000"/>
                  </a:schemeClr>
                </a:solidFill>
                <a:latin typeface="仿宋" pitchFamily="49" charset="-122"/>
                <a:ea typeface="仿宋" pitchFamily="49" charset="-122"/>
              </a:rPr>
              <a:t>。</a:t>
            </a:r>
            <a:endParaRPr lang="en-US" altLang="zh-CN" sz="2400" b="0" dirty="0" smtClean="0">
              <a:solidFill>
                <a:schemeClr val="tx1">
                  <a:lumMod val="95000"/>
                  <a:lumOff val="5000"/>
                </a:schemeClr>
              </a:solidFill>
              <a:latin typeface="仿宋" pitchFamily="49" charset="-122"/>
              <a:ea typeface="仿宋" pitchFamily="49" charset="-122"/>
            </a:endParaRPr>
          </a:p>
          <a:p>
            <a:pPr indent="381000"/>
            <a:r>
              <a:rPr lang="zh-CN" altLang="en-US" sz="2400" b="0" dirty="0" smtClean="0">
                <a:solidFill>
                  <a:schemeClr val="tx1">
                    <a:lumMod val="95000"/>
                    <a:lumOff val="5000"/>
                  </a:schemeClr>
                </a:solidFill>
                <a:latin typeface="仿宋" pitchFamily="49" charset="-122"/>
                <a:ea typeface="仿宋" pitchFamily="49" charset="-122"/>
              </a:rPr>
              <a:t>清查</a:t>
            </a:r>
            <a:r>
              <a:rPr lang="zh-CN" altLang="en-US" sz="2400" b="0" dirty="0" smtClean="0">
                <a:solidFill>
                  <a:schemeClr val="tx1">
                    <a:lumMod val="95000"/>
                    <a:lumOff val="5000"/>
                  </a:schemeClr>
                </a:solidFill>
                <a:latin typeface="仿宋" pitchFamily="49" charset="-122"/>
                <a:ea typeface="仿宋" pitchFamily="49" charset="-122"/>
              </a:rPr>
              <a:t>出的资产损失应当逐项清理，取得合法证据后，对损失项目及金额按照规定进行认定。对已取得具有法律效力的外部证据，而无法确定损失金额的，根据社会中介机构出具的经济鉴证证明进行认定。</a:t>
            </a:r>
            <a:endParaRPr lang="en-US" altLang="zh-CN" sz="2400" b="0" dirty="0" smtClean="0">
              <a:solidFill>
                <a:schemeClr val="tx1">
                  <a:lumMod val="95000"/>
                  <a:lumOff val="5000"/>
                </a:schemeClr>
              </a:solidFill>
              <a:latin typeface="仿宋" pitchFamily="49" charset="-122"/>
              <a:ea typeface="仿宋" pitchFamily="49" charset="-122"/>
            </a:endParaRPr>
          </a:p>
          <a:p>
            <a:endParaRPr lang="en-US" altLang="zh-CN" sz="2400" b="0" dirty="0" smtClean="0">
              <a:solidFill>
                <a:schemeClr val="tx1"/>
              </a:solidFill>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xmlns="" val="344457579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0" y="302630"/>
            <a:ext cx="4048125" cy="585787"/>
          </a:xfrm>
          <a:prstGeom prst="rect">
            <a:avLst/>
          </a:prstGeom>
          <a:noFill/>
          <a:ln>
            <a:miter lim="800000"/>
            <a:headEnd/>
            <a:tailEnd/>
          </a:ln>
        </p:spPr>
        <p:txBody>
          <a:bodyPr/>
          <a:lstStyle/>
          <a:p>
            <a:pPr algn="l"/>
            <a:r>
              <a:rPr lang="zh-CN" altLang="en-US" sz="3200" b="1" dirty="0" smtClean="0">
                <a:latin typeface="微软雅黑"/>
                <a:ea typeface="微软雅黑"/>
              </a:rPr>
              <a:t>二、问题答疑</a:t>
            </a:r>
            <a:endParaRPr lang="zh-CN" altLang="en-US" sz="3200" b="1" dirty="0" smtClean="0">
              <a:latin typeface="微软雅黑"/>
              <a:ea typeface="微软雅黑"/>
            </a:endParaRPr>
          </a:p>
        </p:txBody>
      </p:sp>
      <p:sp>
        <p:nvSpPr>
          <p:cNvPr id="17410" name="Rectangle 2"/>
          <p:cNvSpPr>
            <a:spLocks noChangeArrowheads="1"/>
          </p:cNvSpPr>
          <p:nvPr/>
        </p:nvSpPr>
        <p:spPr bwMode="auto">
          <a:xfrm>
            <a:off x="570155" y="1013732"/>
            <a:ext cx="783909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81000"/>
            <a:r>
              <a:rPr lang="en-US" altLang="en-US" sz="2400" b="0" dirty="0" smtClean="0">
                <a:solidFill>
                  <a:schemeClr val="tx1"/>
                </a:solidFill>
                <a:latin typeface="华文仿宋" panose="02010600040101010101" pitchFamily="2" charset="-122"/>
                <a:ea typeface="华文仿宋" panose="02010600040101010101" pitchFamily="2" charset="-122"/>
              </a:rPr>
              <a:t>1</a:t>
            </a:r>
            <a:r>
              <a:rPr lang="zh-CN" altLang="en-US" sz="2400" b="0" dirty="0" smtClean="0">
                <a:solidFill>
                  <a:schemeClr val="tx1"/>
                </a:solidFill>
                <a:latin typeface="华文仿宋" panose="02010600040101010101" pitchFamily="2" charset="-122"/>
                <a:ea typeface="华文仿宋" panose="02010600040101010101" pitchFamily="2" charset="-122"/>
              </a:rPr>
              <a:t>、</a:t>
            </a:r>
            <a:r>
              <a:rPr lang="en-US" altLang="en-US" sz="2400" b="0" dirty="0" smtClean="0">
                <a:solidFill>
                  <a:schemeClr val="tx1"/>
                </a:solidFill>
                <a:latin typeface="华文仿宋" panose="02010600040101010101" pitchFamily="2" charset="-122"/>
                <a:ea typeface="华文仿宋" panose="02010600040101010101" pitchFamily="2" charset="-122"/>
              </a:rPr>
              <a:t>2016</a:t>
            </a:r>
            <a:r>
              <a:rPr lang="zh-CN" altLang="en-US" sz="2400" b="0" dirty="0" smtClean="0">
                <a:solidFill>
                  <a:schemeClr val="tx1"/>
                </a:solidFill>
                <a:latin typeface="华文仿宋" panose="02010600040101010101" pitchFamily="2" charset="-122"/>
                <a:ea typeface="华文仿宋" panose="02010600040101010101" pitchFamily="2" charset="-122"/>
              </a:rPr>
              <a:t>年已</a:t>
            </a:r>
            <a:r>
              <a:rPr lang="zh-CN" altLang="en-US" sz="2400" b="0" dirty="0" smtClean="0">
                <a:solidFill>
                  <a:schemeClr val="tx1"/>
                </a:solidFill>
                <a:latin typeface="华文仿宋" panose="02010600040101010101" pitchFamily="2" charset="-122"/>
                <a:ea typeface="华文仿宋" panose="02010600040101010101" pitchFamily="2" charset="-122"/>
              </a:rPr>
              <a:t>报减固定资产，报减工作进行当中，是否应列入本次清查范围？</a:t>
            </a:r>
          </a:p>
          <a:p>
            <a:r>
              <a:rPr lang="en-US" altLang="en-US" sz="2400" b="0" dirty="0" smtClean="0">
                <a:solidFill>
                  <a:schemeClr val="tx1"/>
                </a:solidFill>
                <a:latin typeface="华文仿宋" panose="02010600040101010101" pitchFamily="2" charset="-122"/>
                <a:ea typeface="华文仿宋" panose="02010600040101010101" pitchFamily="2" charset="-122"/>
              </a:rPr>
              <a:t>     2</a:t>
            </a:r>
            <a:r>
              <a:rPr lang="zh-CN" altLang="en-US" sz="2400" b="0" dirty="0" smtClean="0">
                <a:solidFill>
                  <a:schemeClr val="tx1"/>
                </a:solidFill>
                <a:latin typeface="华文仿宋" panose="02010600040101010101" pitchFamily="2" charset="-122"/>
                <a:ea typeface="华文仿宋" panose="02010600040101010101" pitchFamily="2" charset="-122"/>
              </a:rPr>
              <a:t>、后勤集团所属联营单位自行购置的资产是否应列入本次清查范围？</a:t>
            </a:r>
          </a:p>
          <a:p>
            <a:r>
              <a:rPr lang="en-US" altLang="en-US" sz="2400" b="0" dirty="0" smtClean="0">
                <a:solidFill>
                  <a:schemeClr val="tx1"/>
                </a:solidFill>
                <a:latin typeface="华文仿宋" panose="02010600040101010101" pitchFamily="2" charset="-122"/>
                <a:ea typeface="华文仿宋" panose="02010600040101010101" pitchFamily="2" charset="-122"/>
              </a:rPr>
              <a:t>     3</a:t>
            </a:r>
            <a:r>
              <a:rPr lang="zh-CN" altLang="en-US" sz="2400" b="0" dirty="0" smtClean="0">
                <a:solidFill>
                  <a:schemeClr val="tx1"/>
                </a:solidFill>
                <a:latin typeface="华文仿宋" panose="02010600040101010101" pitchFamily="2" charset="-122"/>
                <a:ea typeface="华文仿宋" panose="02010600040101010101" pitchFamily="2" charset="-122"/>
              </a:rPr>
              <a:t>、人民大学幼儿园、北戴河学术交流中心、老校区综合管理办公室、世纪方兴公司四个单位的资产是否应列入本次清查范围</a:t>
            </a:r>
            <a:r>
              <a:rPr lang="zh-CN" altLang="en-US" sz="2400" b="0" dirty="0" smtClean="0">
                <a:solidFill>
                  <a:schemeClr val="tx1"/>
                </a:solidFill>
                <a:latin typeface="华文仿宋" panose="02010600040101010101" pitchFamily="2" charset="-122"/>
                <a:ea typeface="华文仿宋" panose="02010600040101010101" pitchFamily="2" charset="-122"/>
              </a:rPr>
              <a:t>？</a:t>
            </a:r>
            <a:endParaRPr lang="en-US" altLang="zh-CN" sz="2400" b="0" dirty="0" smtClean="0">
              <a:solidFill>
                <a:schemeClr val="tx1"/>
              </a:solidFill>
              <a:latin typeface="华文仿宋" panose="02010600040101010101" pitchFamily="2" charset="-122"/>
              <a:ea typeface="华文仿宋" panose="02010600040101010101" pitchFamily="2" charset="-122"/>
            </a:endParaRPr>
          </a:p>
          <a:p>
            <a:r>
              <a:rPr lang="en-US" altLang="zh-CN" sz="2400" b="0" dirty="0" smtClean="0">
                <a:solidFill>
                  <a:schemeClr val="tx1"/>
                </a:solidFill>
                <a:latin typeface="华文仿宋" panose="02010600040101010101" pitchFamily="2" charset="-122"/>
                <a:ea typeface="华文仿宋" panose="02010600040101010101" pitchFamily="2" charset="-122"/>
              </a:rPr>
              <a:t> </a:t>
            </a:r>
            <a:r>
              <a:rPr lang="en-US" altLang="zh-CN" sz="2400" b="0" dirty="0" smtClean="0">
                <a:solidFill>
                  <a:schemeClr val="tx1"/>
                </a:solidFill>
                <a:latin typeface="华文仿宋" panose="02010600040101010101" pitchFamily="2" charset="-122"/>
                <a:ea typeface="华文仿宋" panose="02010600040101010101" pitchFamily="2" charset="-122"/>
              </a:rPr>
              <a:t>    4</a:t>
            </a:r>
            <a:r>
              <a:rPr lang="zh-CN" altLang="en-US" sz="2400" b="0" dirty="0" smtClean="0">
                <a:solidFill>
                  <a:schemeClr val="tx1"/>
                </a:solidFill>
                <a:latin typeface="华文仿宋" panose="02010600040101010101" pitchFamily="2" charset="-122"/>
                <a:ea typeface="华文仿宋" panose="02010600040101010101" pitchFamily="2" charset="-122"/>
              </a:rPr>
              <a:t>、因</a:t>
            </a:r>
            <a:r>
              <a:rPr lang="zh-CN" altLang="en-US" sz="2400" b="0" dirty="0" smtClean="0">
                <a:solidFill>
                  <a:schemeClr val="tx1"/>
                </a:solidFill>
                <a:latin typeface="华文仿宋" panose="02010600040101010101" pitchFamily="2" charset="-122"/>
                <a:ea typeface="华文仿宋" panose="02010600040101010101" pitchFamily="2" charset="-122"/>
              </a:rPr>
              <a:t>处于资产报增、报减工作流程中，资产已清理或配备但账目处理未同步造成的账实不符如何处理</a:t>
            </a:r>
            <a:r>
              <a:rPr lang="zh-CN" altLang="en-US" sz="2400" b="0" dirty="0" smtClean="0">
                <a:solidFill>
                  <a:schemeClr val="tx1"/>
                </a:solidFill>
                <a:latin typeface="华文仿宋" panose="02010600040101010101" pitchFamily="2" charset="-122"/>
                <a:ea typeface="华文仿宋" panose="02010600040101010101" pitchFamily="2" charset="-122"/>
              </a:rPr>
              <a:t>？</a:t>
            </a:r>
            <a:endParaRPr lang="en-US" altLang="zh-CN" sz="2400" b="0" dirty="0" smtClean="0">
              <a:solidFill>
                <a:schemeClr val="tx1"/>
              </a:solidFill>
              <a:latin typeface="华文仿宋" panose="02010600040101010101" pitchFamily="2" charset="-122"/>
              <a:ea typeface="华文仿宋" panose="02010600040101010101" pitchFamily="2" charset="-122"/>
            </a:endParaRPr>
          </a:p>
          <a:p>
            <a:r>
              <a:rPr lang="en-US" altLang="zh-CN" sz="2400" b="0" dirty="0" smtClean="0">
                <a:solidFill>
                  <a:schemeClr val="tx1"/>
                </a:solidFill>
                <a:latin typeface="华文仿宋" panose="02010600040101010101" pitchFamily="2" charset="-122"/>
                <a:ea typeface="华文仿宋" panose="02010600040101010101" pitchFamily="2" charset="-122"/>
              </a:rPr>
              <a:t>     5</a:t>
            </a:r>
            <a:r>
              <a:rPr lang="zh-CN" altLang="en-US" sz="2400" b="0" dirty="0" smtClean="0">
                <a:solidFill>
                  <a:schemeClr val="tx1"/>
                </a:solidFill>
                <a:latin typeface="华文仿宋" panose="02010600040101010101" pitchFamily="2" charset="-122"/>
                <a:ea typeface="华文仿宋" panose="02010600040101010101" pitchFamily="2" charset="-122"/>
              </a:rPr>
              <a:t>、</a:t>
            </a:r>
            <a:r>
              <a:rPr lang="zh-CN" altLang="en-US" sz="2400" b="0" dirty="0" smtClean="0">
                <a:solidFill>
                  <a:schemeClr val="tx1"/>
                </a:solidFill>
                <a:latin typeface="华文仿宋" panose="02010600040101010101" pitchFamily="2" charset="-122"/>
                <a:ea typeface="华文仿宋" panose="02010600040101010101" pitchFamily="2" charset="-122"/>
              </a:rPr>
              <a:t>对于在账资产，资产型号与实物不符，经调查属于系统录入错误造成账实不符如何处理</a:t>
            </a:r>
            <a:r>
              <a:rPr lang="zh-CN" altLang="en-US" sz="2400" b="0" dirty="0" smtClean="0">
                <a:solidFill>
                  <a:schemeClr val="tx1"/>
                </a:solidFill>
                <a:latin typeface="华文仿宋" panose="02010600040101010101" pitchFamily="2" charset="-122"/>
                <a:ea typeface="华文仿宋" panose="02010600040101010101" pitchFamily="2" charset="-122"/>
              </a:rPr>
              <a:t>？</a:t>
            </a:r>
            <a:endParaRPr lang="en-US" altLang="zh-CN" sz="2400" b="0" dirty="0" smtClean="0">
              <a:solidFill>
                <a:schemeClr val="tx1"/>
              </a:solidFill>
              <a:latin typeface="华文仿宋" panose="02010600040101010101" pitchFamily="2" charset="-122"/>
              <a:ea typeface="华文仿宋" panose="02010600040101010101" pitchFamily="2" charset="-122"/>
            </a:endParaRPr>
          </a:p>
          <a:p>
            <a:r>
              <a:rPr lang="en-US" altLang="zh-CN" sz="2400" b="0" dirty="0" smtClean="0">
                <a:solidFill>
                  <a:schemeClr val="tx1"/>
                </a:solidFill>
                <a:latin typeface="华文仿宋" panose="02010600040101010101" pitchFamily="2" charset="-122"/>
                <a:ea typeface="华文仿宋" panose="02010600040101010101" pitchFamily="2" charset="-122"/>
              </a:rPr>
              <a:t> </a:t>
            </a:r>
            <a:r>
              <a:rPr lang="en-US" altLang="zh-CN" sz="2400" b="0" dirty="0" smtClean="0">
                <a:solidFill>
                  <a:schemeClr val="tx1"/>
                </a:solidFill>
                <a:latin typeface="华文仿宋" panose="02010600040101010101" pitchFamily="2" charset="-122"/>
                <a:ea typeface="华文仿宋" panose="02010600040101010101" pitchFamily="2" charset="-122"/>
              </a:rPr>
              <a:t>    6</a:t>
            </a:r>
            <a:r>
              <a:rPr lang="zh-CN" altLang="en-US" sz="2400" b="0" dirty="0" smtClean="0">
                <a:solidFill>
                  <a:schemeClr val="tx1"/>
                </a:solidFill>
                <a:latin typeface="华文仿宋" panose="02010600040101010101" pitchFamily="2" charset="-122"/>
                <a:ea typeface="华文仿宋" panose="02010600040101010101" pitchFamily="2" charset="-122"/>
              </a:rPr>
              <a:t>、</a:t>
            </a:r>
            <a:r>
              <a:rPr lang="zh-CN" altLang="en-US" sz="2400" b="0" dirty="0" smtClean="0">
                <a:solidFill>
                  <a:schemeClr val="tx1"/>
                </a:solidFill>
                <a:latin typeface="华文仿宋" panose="02010600040101010101" pitchFamily="2" charset="-122"/>
                <a:ea typeface="华文仿宋" panose="02010600040101010101" pitchFamily="2" charset="-122"/>
              </a:rPr>
              <a:t>家具类固定资产由于过去未进行明细管理，存在实物账与实物无法对应的问题，也有部分家具调剂使用但未进行相应的明细账调整，造成部门家具类固定资产账实不符问题，如何处理？</a:t>
            </a:r>
          </a:p>
          <a:p>
            <a:endParaRPr lang="zh-CN" altLang="en-US" sz="2400" b="0" dirty="0" smtClean="0">
              <a:solidFill>
                <a:schemeClr val="tx1"/>
              </a:solidFill>
              <a:latin typeface="华文仿宋" panose="02010600040101010101" pitchFamily="2" charset="-122"/>
              <a:ea typeface="华文仿宋" panose="02010600040101010101" pitchFamily="2" charset="-122"/>
            </a:endParaRPr>
          </a:p>
          <a:p>
            <a:endParaRPr lang="en-US" altLang="zh-CN" sz="2400" b="0" dirty="0" smtClean="0">
              <a:solidFill>
                <a:schemeClr val="tx1"/>
              </a:solidFill>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xmlns="" val="344457579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bwMode="auto">
          <a:xfrm>
            <a:off x="0" y="274638"/>
            <a:ext cx="3713163" cy="608012"/>
          </a:xfrm>
          <a:prstGeom prst="rect">
            <a:avLst/>
          </a:prstGeom>
          <a:noFill/>
          <a:ln>
            <a:miter lim="800000"/>
            <a:headEnd/>
            <a:tailEnd/>
          </a:ln>
        </p:spPr>
        <p:txBody>
          <a:bodyPr/>
          <a:lstStyle/>
          <a:p>
            <a:pPr algn="l"/>
            <a:r>
              <a:rPr lang="zh-CN" altLang="en-US" sz="3200" b="1" dirty="0" smtClean="0">
                <a:latin typeface="宋体" charset="-122"/>
                <a:ea typeface="宋体" charset="-122"/>
              </a:rPr>
              <a:t>目录</a:t>
            </a:r>
          </a:p>
        </p:txBody>
      </p:sp>
      <p:sp>
        <p:nvSpPr>
          <p:cNvPr id="23554" name="Rectangle 3"/>
          <p:cNvSpPr>
            <a:spLocks noGrp="1" noChangeArrowheads="1"/>
          </p:cNvSpPr>
          <p:nvPr>
            <p:ph type="body" idx="4294967295"/>
          </p:nvPr>
        </p:nvSpPr>
        <p:spPr bwMode="auto">
          <a:xfrm>
            <a:off x="2953160" y="2403817"/>
            <a:ext cx="8229600" cy="4032505"/>
          </a:xfrm>
          <a:prstGeom prst="rect">
            <a:avLst/>
          </a:prstGeom>
          <a:noFill/>
          <a:ln>
            <a:miter lim="800000"/>
            <a:headEnd/>
            <a:tailEnd/>
          </a:ln>
        </p:spPr>
        <p:txBody>
          <a:bodyPr/>
          <a:lstStyle/>
          <a:p>
            <a:pPr>
              <a:buFontTx/>
              <a:buNone/>
            </a:pPr>
            <a:r>
              <a:rPr lang="zh-CN" altLang="en-US" sz="6000" b="1" dirty="0" smtClean="0">
                <a:latin typeface="宋体" charset="-122"/>
                <a:ea typeface="宋体" charset="-122"/>
                <a:cs typeface="Times New Roman" pitchFamily="18" charset="0"/>
              </a:rPr>
              <a:t>谢 谢！</a:t>
            </a:r>
            <a:endParaRPr lang="zh-CN" altLang="en-US" sz="6000" b="1" dirty="0" smtClean="0">
              <a:latin typeface="宋体" charset="-122"/>
              <a:ea typeface="宋体" charset="-122"/>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bwMode="auto">
          <a:xfrm>
            <a:off x="0" y="274638"/>
            <a:ext cx="3713163" cy="608012"/>
          </a:xfrm>
          <a:prstGeom prst="rect">
            <a:avLst/>
          </a:prstGeom>
          <a:noFill/>
          <a:ln>
            <a:miter lim="800000"/>
            <a:headEnd/>
            <a:tailEnd/>
          </a:ln>
        </p:spPr>
        <p:txBody>
          <a:bodyPr/>
          <a:lstStyle/>
          <a:p>
            <a:pPr algn="l"/>
            <a:r>
              <a:rPr lang="zh-CN" altLang="en-US" sz="3200" b="1" dirty="0" smtClean="0">
                <a:latin typeface="宋体" charset="-122"/>
                <a:ea typeface="宋体" charset="-122"/>
              </a:rPr>
              <a:t>目录</a:t>
            </a:r>
          </a:p>
        </p:txBody>
      </p:sp>
      <p:sp>
        <p:nvSpPr>
          <p:cNvPr id="23554" name="Rectangle 3"/>
          <p:cNvSpPr>
            <a:spLocks noGrp="1" noChangeArrowheads="1"/>
          </p:cNvSpPr>
          <p:nvPr>
            <p:ph type="body" idx="4294967295"/>
          </p:nvPr>
        </p:nvSpPr>
        <p:spPr bwMode="auto">
          <a:xfrm>
            <a:off x="1722237" y="2034540"/>
            <a:ext cx="8229600" cy="4032505"/>
          </a:xfrm>
          <a:prstGeom prst="rect">
            <a:avLst/>
          </a:prstGeom>
          <a:noFill/>
          <a:ln>
            <a:miter lim="800000"/>
            <a:headEnd/>
            <a:tailEnd/>
          </a:ln>
        </p:spPr>
        <p:txBody>
          <a:bodyPr/>
          <a:lstStyle/>
          <a:p>
            <a:r>
              <a:rPr lang="zh-CN" altLang="en-US" sz="2800" b="1" dirty="0" smtClean="0">
                <a:latin typeface="黑体" panose="02010609060101010101" pitchFamily="49" charset="-122"/>
                <a:ea typeface="黑体" panose="02010609060101010101" pitchFamily="49" charset="-122"/>
                <a:cs typeface="Times New Roman" pitchFamily="18" charset="0"/>
              </a:rPr>
              <a:t>第一部分 </a:t>
            </a:r>
            <a:r>
              <a:rPr lang="zh-CN" altLang="en-US" sz="2800" b="1" dirty="0" smtClean="0">
                <a:latin typeface="黑体" panose="02010609060101010101" pitchFamily="49" charset="-122"/>
                <a:ea typeface="黑体" panose="02010609060101010101" pitchFamily="49" charset="-122"/>
                <a:cs typeface="Times New Roman" pitchFamily="18" charset="0"/>
              </a:rPr>
              <a:t>清查范围详解</a:t>
            </a:r>
            <a:endParaRPr lang="zh-CN" altLang="en-US" sz="2800" b="1" dirty="0" smtClean="0">
              <a:latin typeface="黑体" panose="02010609060101010101" pitchFamily="49" charset="-122"/>
              <a:ea typeface="黑体" panose="02010609060101010101" pitchFamily="49" charset="-122"/>
              <a:cs typeface="Times New Roman" pitchFamily="18" charset="0"/>
            </a:endParaRPr>
          </a:p>
          <a:p>
            <a:r>
              <a:rPr lang="zh-CN" altLang="en-US" sz="2800" b="1" dirty="0" smtClean="0">
                <a:latin typeface="黑体" panose="02010609060101010101" pitchFamily="49" charset="-122"/>
                <a:ea typeface="黑体" panose="02010609060101010101" pitchFamily="49" charset="-122"/>
                <a:cs typeface="Times New Roman" pitchFamily="18" charset="0"/>
              </a:rPr>
              <a:t>第二部分 </a:t>
            </a:r>
            <a:r>
              <a:rPr lang="zh-CN" altLang="en-US" sz="2800" b="1" dirty="0" smtClean="0">
                <a:latin typeface="黑体" panose="02010609060101010101" pitchFamily="49" charset="-122"/>
                <a:ea typeface="黑体" panose="02010609060101010101" pitchFamily="49" charset="-122"/>
                <a:cs typeface="Times New Roman" pitchFamily="18" charset="0"/>
              </a:rPr>
              <a:t>重要概念</a:t>
            </a:r>
            <a:endParaRPr lang="en-US" altLang="zh-CN" sz="2800" b="1" dirty="0" smtClean="0">
              <a:latin typeface="黑体" panose="02010609060101010101" pitchFamily="49" charset="-122"/>
              <a:ea typeface="黑体" panose="02010609060101010101" pitchFamily="49" charset="-122"/>
              <a:cs typeface="Times New Roman" pitchFamily="18" charset="0"/>
            </a:endParaRPr>
          </a:p>
          <a:p>
            <a:r>
              <a:rPr lang="zh-CN" altLang="en-US" sz="2800" b="1" dirty="0" smtClean="0">
                <a:latin typeface="黑体" panose="02010609060101010101" pitchFamily="49" charset="-122"/>
                <a:ea typeface="黑体" panose="02010609060101010101" pitchFamily="49" charset="-122"/>
                <a:cs typeface="Times New Roman" pitchFamily="18" charset="0"/>
              </a:rPr>
              <a:t>第三部分 </a:t>
            </a:r>
            <a:r>
              <a:rPr lang="zh-CN" altLang="en-US" sz="2800" b="1" dirty="0" smtClean="0">
                <a:latin typeface="黑体" panose="02010609060101010101" pitchFamily="49" charset="-122"/>
                <a:ea typeface="黑体" panose="02010609060101010101" pitchFamily="49" charset="-122"/>
                <a:cs typeface="Times New Roman" pitchFamily="18" charset="0"/>
              </a:rPr>
              <a:t>部分</a:t>
            </a:r>
            <a:r>
              <a:rPr lang="zh-CN" altLang="en-US" sz="2800" b="1" dirty="0" smtClean="0">
                <a:latin typeface="黑体" panose="02010609060101010101" pitchFamily="49" charset="-122"/>
                <a:ea typeface="黑体" panose="02010609060101010101" pitchFamily="49" charset="-122"/>
                <a:cs typeface="Times New Roman" pitchFamily="18" charset="0"/>
              </a:rPr>
              <a:t>问题答疑</a:t>
            </a:r>
            <a:endParaRPr lang="en-US" altLang="zh-CN" sz="2800" b="1" dirty="0" smtClean="0">
              <a:latin typeface="黑体" panose="02010609060101010101" pitchFamily="49" charset="-122"/>
              <a:ea typeface="黑体" panose="02010609060101010101" pitchFamily="49" charset="-122"/>
              <a:cs typeface="Times New Roman" pitchFamily="18" charset="0"/>
            </a:endParaRPr>
          </a:p>
          <a:p>
            <a:pPr>
              <a:buFontTx/>
              <a:buNone/>
            </a:pPr>
            <a:endParaRPr lang="zh-CN" altLang="en-US" b="1" dirty="0" smtClean="0">
              <a:latin typeface="宋体" charset="-122"/>
              <a:ea typeface="宋体" charset="-122"/>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0" y="302630"/>
            <a:ext cx="5363308" cy="585787"/>
          </a:xfrm>
          <a:prstGeom prst="rect">
            <a:avLst/>
          </a:prstGeom>
          <a:noFill/>
          <a:ln>
            <a:miter lim="800000"/>
            <a:headEnd/>
            <a:tailEnd/>
          </a:ln>
        </p:spPr>
        <p:txBody>
          <a:bodyPr/>
          <a:lstStyle/>
          <a:p>
            <a:pPr algn="l"/>
            <a:r>
              <a:rPr lang="zh-CN" altLang="en-US" sz="3200" b="1" dirty="0" smtClean="0">
                <a:latin typeface="微软雅黑"/>
                <a:ea typeface="微软雅黑"/>
              </a:rPr>
              <a:t>一、清查范围</a:t>
            </a:r>
            <a:endParaRPr lang="zh-CN" altLang="en-US" sz="3200" b="1" dirty="0" smtClean="0">
              <a:latin typeface="微软雅黑"/>
              <a:ea typeface="微软雅黑"/>
            </a:endParaRPr>
          </a:p>
        </p:txBody>
      </p:sp>
      <p:sp>
        <p:nvSpPr>
          <p:cNvPr id="17410" name="Rectangle 2"/>
          <p:cNvSpPr>
            <a:spLocks noChangeArrowheads="1"/>
          </p:cNvSpPr>
          <p:nvPr/>
        </p:nvSpPr>
        <p:spPr bwMode="auto">
          <a:xfrm>
            <a:off x="411480" y="1430348"/>
            <a:ext cx="797356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1</a:t>
            </a:r>
            <a:r>
              <a:rPr kumimoji="0" lang="en-US" altLang="zh-CN"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  2015</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年</a:t>
            </a:r>
            <a:r>
              <a:rPr kumimoji="0" lang="en-US" altLang="zh-CN"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12</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月</a:t>
            </a:r>
            <a:r>
              <a:rPr kumimoji="0" lang="en-US" altLang="zh-CN"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31</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日以前经机构编制管理部门批准成立，执行行政、事业单位财务会计制度的各级各类行政事业单位、社会团体。</a:t>
            </a:r>
            <a:endPar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2.  </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执行民间非营利组织会计制度、</a:t>
            </a:r>
            <a:r>
              <a:rPr kumimoji="0" lang="zh-CN" altLang="en-US" sz="240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并</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同财政部门有经费缴拨关系的社会团体等单位。</a:t>
            </a:r>
            <a:endPar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3.  </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行政单位附属的未脱钩企业，实行企业化管理</a:t>
            </a:r>
            <a:r>
              <a:rPr kumimoji="0" lang="zh-CN" altLang="en-US" sz="240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并</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cs typeface="Times New Roman" pitchFamily="18" charset="0"/>
              </a:rPr>
              <a:t>执行企业财务会计制度的事业单位，以及事业单位兴办、具有法人资格的企业，不列入此次清查范围。</a:t>
            </a:r>
            <a:endPar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0" y="302630"/>
            <a:ext cx="6233746" cy="585787"/>
          </a:xfrm>
          <a:prstGeom prst="rect">
            <a:avLst/>
          </a:prstGeom>
          <a:noFill/>
          <a:ln>
            <a:miter lim="800000"/>
            <a:headEnd/>
            <a:tailEnd/>
          </a:ln>
        </p:spPr>
        <p:txBody>
          <a:bodyPr/>
          <a:lstStyle/>
          <a:p>
            <a:pPr algn="l"/>
            <a:r>
              <a:rPr lang="zh-CN" altLang="en-US" sz="3200" b="1" dirty="0" smtClean="0">
                <a:latin typeface="微软雅黑"/>
                <a:ea typeface="微软雅黑"/>
              </a:rPr>
              <a:t>一</a:t>
            </a:r>
            <a:r>
              <a:rPr lang="zh-CN" altLang="en-US" sz="3200" b="1" dirty="0" smtClean="0">
                <a:latin typeface="微软雅黑"/>
                <a:ea typeface="微软雅黑"/>
              </a:rPr>
              <a:t>、清查范围 </a:t>
            </a:r>
            <a:endParaRPr lang="zh-CN" altLang="en-US" sz="3200" b="1" dirty="0" smtClean="0">
              <a:latin typeface="微软雅黑"/>
              <a:ea typeface="微软雅黑"/>
            </a:endParaRPr>
          </a:p>
        </p:txBody>
      </p:sp>
      <p:sp>
        <p:nvSpPr>
          <p:cNvPr id="17410" name="Rectangle 2"/>
          <p:cNvSpPr>
            <a:spLocks noChangeArrowheads="1"/>
          </p:cNvSpPr>
          <p:nvPr/>
        </p:nvSpPr>
        <p:spPr bwMode="auto">
          <a:xfrm>
            <a:off x="435685" y="1464408"/>
            <a:ext cx="797356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rPr>
              <a:t>举例：学校的后勤集团、附属中小学</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rPr>
              <a:t>、校医</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rPr>
              <a:t>院、举办的各级各类研究院、校友会、教育发展基金会、工会</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rPr>
              <a:t>、资产公司和</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rPr>
              <a:t>其他直接投资的企业哪些纳入清查范围，哪些不纳入呢？</a:t>
            </a:r>
            <a:endParaRPr kumimoji="0" lang="en-US" altLang="zh-CN"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endParaRPr>
          </a:p>
          <a:p>
            <a:pPr marL="0" marR="0" lvl="0" indent="381000" algn="l" defTabSz="914400" rtl="0" eaLnBrk="1" fontAlgn="base" latinLnBrk="0" hangingPunct="1">
              <a:lnSpc>
                <a:spcPct val="100000"/>
              </a:lnSpc>
              <a:spcBef>
                <a:spcPct val="0"/>
              </a:spcBef>
              <a:spcAft>
                <a:spcPct val="0"/>
              </a:spcAft>
              <a:buClrTx/>
              <a:buSzTx/>
              <a:buFontTx/>
              <a:buNone/>
              <a:tabLst/>
            </a:pPr>
            <a:r>
              <a:rPr lang="zh-CN" altLang="en-US" sz="2400" b="0" dirty="0" smtClean="0">
                <a:solidFill>
                  <a:schemeClr val="tx1"/>
                </a:solidFill>
                <a:latin typeface="华文仿宋" panose="02010600040101010101" pitchFamily="2" charset="-122"/>
                <a:ea typeface="华文仿宋" panose="02010600040101010101" pitchFamily="2" charset="-122"/>
              </a:rPr>
              <a:t>判定原则：“</a:t>
            </a:r>
            <a:r>
              <a:rPr lang="zh-CN" altLang="en-US" sz="2400" dirty="0" smtClean="0">
                <a:solidFill>
                  <a:schemeClr val="tx1"/>
                </a:solidFill>
                <a:latin typeface="华文仿宋" panose="02010600040101010101" pitchFamily="2" charset="-122"/>
                <a:ea typeface="华文仿宋" panose="02010600040101010101" pitchFamily="2" charset="-122"/>
              </a:rPr>
              <a:t>不重不漏”</a:t>
            </a:r>
            <a:endParaRPr lang="en-US" altLang="zh-CN" sz="2400" dirty="0" smtClean="0">
              <a:solidFill>
                <a:schemeClr val="tx1"/>
              </a:solidFill>
              <a:latin typeface="华文仿宋" panose="02010600040101010101" pitchFamily="2" charset="-122"/>
              <a:ea typeface="华文仿宋" panose="02010600040101010101" pitchFamily="2" charset="-122"/>
            </a:endParaRPr>
          </a:p>
          <a:p>
            <a:pPr marL="0" marR="0" lvl="0" indent="381000" algn="l" defTabSz="914400" rtl="0" eaLnBrk="1" fontAlgn="base" latinLnBrk="0" hangingPunct="1">
              <a:lnSpc>
                <a:spcPct val="100000"/>
              </a:lnSpc>
              <a:spcBef>
                <a:spcPct val="0"/>
              </a:spcBef>
              <a:spcAft>
                <a:spcPct val="0"/>
              </a:spcAft>
              <a:buClrTx/>
              <a:buSzTx/>
              <a:buFontTx/>
              <a:buNone/>
              <a:tabLst/>
            </a:pPr>
            <a:r>
              <a:rPr lang="en-US" altLang="zh-CN" sz="2400" dirty="0" smtClean="0">
                <a:solidFill>
                  <a:schemeClr val="tx1"/>
                </a:solidFill>
                <a:latin typeface="华文仿宋" panose="02010600040101010101" pitchFamily="2" charset="-122"/>
                <a:ea typeface="华文仿宋" panose="02010600040101010101" pitchFamily="2" charset="-122"/>
              </a:rPr>
              <a:t>1</a:t>
            </a:r>
            <a:r>
              <a:rPr lang="en-US" altLang="zh-CN" sz="2400" dirty="0">
                <a:solidFill>
                  <a:schemeClr val="tx1"/>
                </a:solidFill>
                <a:latin typeface="华文仿宋" panose="02010600040101010101" pitchFamily="2" charset="-122"/>
                <a:ea typeface="华文仿宋" panose="02010600040101010101" pitchFamily="2" charset="-122"/>
              </a:rPr>
              <a:t>.</a:t>
            </a:r>
            <a:r>
              <a:rPr lang="zh-CN" altLang="en-US" sz="2400" dirty="0">
                <a:solidFill>
                  <a:schemeClr val="tx1"/>
                </a:solidFill>
                <a:latin typeface="华文仿宋" panose="02010600040101010101" pitchFamily="2" charset="-122"/>
                <a:ea typeface="华文仿宋" panose="02010600040101010101" pitchFamily="2" charset="-122"/>
              </a:rPr>
              <a:t>首先判断单位性质：事业单位、企业、群众团体（人民团体、社会团体）。</a:t>
            </a:r>
            <a:endParaRPr lang="en-US" altLang="zh-CN" sz="2400" dirty="0">
              <a:solidFill>
                <a:schemeClr val="tx1"/>
              </a:solidFill>
              <a:latin typeface="华文仿宋" panose="02010600040101010101" pitchFamily="2" charset="-122"/>
              <a:ea typeface="华文仿宋" panose="02010600040101010101" pitchFamily="2" charset="-122"/>
            </a:endParaRPr>
          </a:p>
          <a:p>
            <a:pPr marL="0" marR="0" lvl="0" indent="381000" algn="l" defTabSz="914400" rtl="0" eaLnBrk="1" fontAlgn="base" latinLnBrk="0" hangingPunct="1">
              <a:lnSpc>
                <a:spcPct val="100000"/>
              </a:lnSpc>
              <a:spcBef>
                <a:spcPct val="0"/>
              </a:spcBef>
              <a:spcAft>
                <a:spcPct val="0"/>
              </a:spcAft>
              <a:buClrTx/>
              <a:buSzTx/>
              <a:buFontTx/>
              <a:buNone/>
              <a:tabLst/>
            </a:pPr>
            <a:r>
              <a:rPr lang="en-US" altLang="zh-CN" sz="2400" dirty="0">
                <a:solidFill>
                  <a:schemeClr val="tx1"/>
                </a:solidFill>
                <a:latin typeface="华文仿宋" panose="02010600040101010101" pitchFamily="2" charset="-122"/>
                <a:ea typeface="华文仿宋" panose="02010600040101010101" pitchFamily="2" charset="-122"/>
              </a:rPr>
              <a:t>2.</a:t>
            </a:r>
            <a:r>
              <a:rPr lang="zh-CN" altLang="en-US" sz="2400" dirty="0">
                <a:solidFill>
                  <a:schemeClr val="tx1"/>
                </a:solidFill>
                <a:latin typeface="华文仿宋" panose="02010600040101010101" pitchFamily="2" charset="-122"/>
                <a:ea typeface="华文仿宋" panose="02010600040101010101" pitchFamily="2" charset="-122"/>
              </a:rPr>
              <a:t>再看执行何种会计制度</a:t>
            </a:r>
            <a:r>
              <a:rPr lang="zh-CN" altLang="en-US" sz="2400" b="0" dirty="0" smtClean="0">
                <a:solidFill>
                  <a:schemeClr val="tx1"/>
                </a:solidFill>
                <a:latin typeface="华文仿宋" panose="02010600040101010101" pitchFamily="2" charset="-122"/>
                <a:ea typeface="华文仿宋" panose="02010600040101010101" pitchFamily="2" charset="-122"/>
              </a:rPr>
              <a:t>。</a:t>
            </a:r>
            <a:endParaRPr lang="en-US" altLang="zh-CN" sz="2400" b="0" dirty="0" smtClean="0">
              <a:solidFill>
                <a:schemeClr val="tx1"/>
              </a:solidFill>
              <a:latin typeface="华文仿宋" panose="02010600040101010101" pitchFamily="2" charset="-122"/>
              <a:ea typeface="华文仿宋" panose="02010600040101010101" pitchFamily="2" charset="-122"/>
            </a:endParaRPr>
          </a:p>
          <a:p>
            <a:pPr marL="0" marR="0" lvl="0" indent="381000" algn="l" defTabSz="914400" rtl="0" eaLnBrk="1" fontAlgn="base" latinLnBrk="0" hangingPunct="1">
              <a:lnSpc>
                <a:spcPct val="100000"/>
              </a:lnSpc>
              <a:spcBef>
                <a:spcPct val="0"/>
              </a:spcBef>
              <a:spcAft>
                <a:spcPct val="0"/>
              </a:spcAft>
              <a:buClrTx/>
              <a:buSzTx/>
              <a:buFontTx/>
              <a:buNone/>
              <a:tabLst/>
            </a:pPr>
            <a:r>
              <a:rPr lang="en-US" altLang="zh-CN" sz="2400" dirty="0" smtClean="0">
                <a:solidFill>
                  <a:schemeClr val="tx1"/>
                </a:solidFill>
                <a:latin typeface="华文仿宋" panose="02010600040101010101" pitchFamily="2" charset="-122"/>
                <a:ea typeface="华文仿宋" panose="02010600040101010101" pitchFamily="2" charset="-122"/>
              </a:rPr>
              <a:t>3</a:t>
            </a:r>
            <a:r>
              <a:rPr lang="zh-CN" altLang="en-US" sz="2400" dirty="0" smtClean="0">
                <a:solidFill>
                  <a:schemeClr val="tx1"/>
                </a:solidFill>
                <a:latin typeface="华文仿宋" panose="02010600040101010101" pitchFamily="2" charset="-122"/>
                <a:ea typeface="华文仿宋" panose="02010600040101010101" pitchFamily="2" charset="-122"/>
              </a:rPr>
              <a:t>、再看举办单位</a:t>
            </a:r>
            <a:endParaRPr lang="zh-CN" altLang="en-US" sz="2400" dirty="0">
              <a:solidFill>
                <a:schemeClr val="tx1"/>
              </a:solidFill>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xmlns="" val="44047176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0" y="302630"/>
            <a:ext cx="4048125" cy="585787"/>
          </a:xfrm>
          <a:prstGeom prst="rect">
            <a:avLst/>
          </a:prstGeom>
          <a:noFill/>
          <a:ln>
            <a:miter lim="800000"/>
            <a:headEnd/>
            <a:tailEnd/>
          </a:ln>
        </p:spPr>
        <p:txBody>
          <a:bodyPr/>
          <a:lstStyle/>
          <a:p>
            <a:pPr algn="l"/>
            <a:r>
              <a:rPr lang="zh-CN" altLang="en-US" sz="3200" b="1" dirty="0" smtClean="0">
                <a:latin typeface="微软雅黑"/>
                <a:ea typeface="微软雅黑"/>
              </a:rPr>
              <a:t>一、</a:t>
            </a:r>
            <a:r>
              <a:rPr lang="zh-CN" altLang="en-US" sz="3200" b="1" dirty="0" smtClean="0">
                <a:latin typeface="微软雅黑"/>
                <a:ea typeface="微软雅黑"/>
              </a:rPr>
              <a:t>清查范围</a:t>
            </a:r>
            <a:endParaRPr lang="zh-CN" altLang="en-US" sz="3200" b="1" dirty="0" smtClean="0">
              <a:latin typeface="微软雅黑"/>
              <a:ea typeface="微软雅黑"/>
            </a:endParaRPr>
          </a:p>
        </p:txBody>
      </p:sp>
      <p:sp>
        <p:nvSpPr>
          <p:cNvPr id="17410" name="Rectangle 2"/>
          <p:cNvSpPr>
            <a:spLocks noChangeArrowheads="1"/>
          </p:cNvSpPr>
          <p:nvPr/>
        </p:nvSpPr>
        <p:spPr bwMode="auto">
          <a:xfrm>
            <a:off x="521746" y="3217862"/>
            <a:ext cx="79735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81000" eaLnBrk="1" hangingPunct="1"/>
            <a:endPar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endParaRPr>
          </a:p>
          <a:p>
            <a:pPr marL="0" marR="0" lvl="0" indent="38100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1026" name="Picture 2" descr="F:\15104TQZ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170" y="877454"/>
            <a:ext cx="4032381" cy="275590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F:\201311110218091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9315" y="877454"/>
            <a:ext cx="4243054" cy="291560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F:\550714d7b0e846e9b3f71a846c0cdec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458" y="3851258"/>
            <a:ext cx="3923807" cy="294285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F:\7c1ed21b0ef41bd5acdc0fd253da81cb39db3d0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7422" y="3624263"/>
            <a:ext cx="4394947" cy="3169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243612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0" y="302630"/>
            <a:ext cx="5574323" cy="585787"/>
          </a:xfrm>
          <a:prstGeom prst="rect">
            <a:avLst/>
          </a:prstGeom>
          <a:noFill/>
          <a:ln>
            <a:miter lim="800000"/>
            <a:headEnd/>
            <a:tailEnd/>
          </a:ln>
        </p:spPr>
        <p:txBody>
          <a:bodyPr/>
          <a:lstStyle/>
          <a:p>
            <a:pPr algn="l"/>
            <a:r>
              <a:rPr lang="zh-CN" altLang="en-US" sz="3200" b="1" dirty="0" smtClean="0">
                <a:latin typeface="微软雅黑"/>
                <a:ea typeface="微软雅黑"/>
              </a:rPr>
              <a:t>一</a:t>
            </a:r>
            <a:r>
              <a:rPr lang="zh-CN" altLang="en-US" sz="3200" b="1" dirty="0" smtClean="0">
                <a:latin typeface="微软雅黑"/>
                <a:ea typeface="微软雅黑"/>
              </a:rPr>
              <a:t>、清查范围</a:t>
            </a:r>
            <a:endParaRPr lang="zh-CN" altLang="en-US" sz="3200" b="1" dirty="0" smtClean="0">
              <a:latin typeface="微软雅黑"/>
              <a:ea typeface="微软雅黑"/>
            </a:endParaRPr>
          </a:p>
        </p:txBody>
      </p:sp>
      <p:sp>
        <p:nvSpPr>
          <p:cNvPr id="17410" name="Rectangle 2"/>
          <p:cNvSpPr>
            <a:spLocks noChangeArrowheads="1"/>
          </p:cNvSpPr>
          <p:nvPr/>
        </p:nvSpPr>
        <p:spPr bwMode="auto">
          <a:xfrm>
            <a:off x="521746" y="1186537"/>
            <a:ext cx="797356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l" defTabSz="914400" rtl="0" eaLnBrk="1" fontAlgn="base" latinLnBrk="0" hangingPunct="1">
              <a:lnSpc>
                <a:spcPct val="100000"/>
              </a:lnSpc>
              <a:spcBef>
                <a:spcPct val="0"/>
              </a:spcBef>
              <a:spcAft>
                <a:spcPct val="0"/>
              </a:spcAft>
              <a:buClrTx/>
              <a:buSzTx/>
              <a:buFontTx/>
              <a:buNone/>
              <a:tabLst/>
            </a:pPr>
            <a:r>
              <a:rPr lang="zh-CN" altLang="en-US" sz="2400" dirty="0" smtClean="0">
                <a:solidFill>
                  <a:schemeClr val="tx1"/>
                </a:solidFill>
                <a:latin typeface="Arial" pitchFamily="34" charset="0"/>
                <a:ea typeface="宋体" pitchFamily="2" charset="-122"/>
              </a:rPr>
              <a:t>具体来说：</a:t>
            </a:r>
            <a:endParaRPr lang="en-US" altLang="zh-CN" sz="2400" dirty="0" smtClean="0">
              <a:solidFill>
                <a:schemeClr val="tx1"/>
              </a:solidFill>
              <a:latin typeface="Arial" pitchFamily="34" charset="0"/>
              <a:ea typeface="宋体" pitchFamily="2" charset="-122"/>
            </a:endParaRPr>
          </a:p>
          <a:p>
            <a:pPr indent="381000" eaLnBrk="1" hangingPunct="1"/>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a:t>
            </a:r>
            <a:r>
              <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rPr>
              <a:t>1</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）后勤集团、校医院非独立事业法人，其管理资产应纳入（后勤集团举办的企业按照学校投资企业对待）。若校医院具有独立事业法人资格，按照附属医院对待。</a:t>
            </a:r>
            <a:endPar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endParaRPr>
          </a:p>
          <a:p>
            <a:pPr indent="381000" eaLnBrk="1" hangingPunct="1"/>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a:t>
            </a:r>
            <a:r>
              <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rPr>
              <a:t>2</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）附属</a:t>
            </a:r>
            <a:r>
              <a:rPr lang="zh-CN" altLang="en-US" sz="2400" b="0" dirty="0" smtClean="0">
                <a:solidFill>
                  <a:schemeClr val="tx1"/>
                </a:solidFill>
                <a:latin typeface="华文仿宋" panose="02010600040101010101" pitchFamily="2" charset="-122"/>
                <a:ea typeface="华文仿宋" panose="02010600040101010101" pitchFamily="2" charset="-122"/>
                <a:cs typeface="Times New Roman" pitchFamily="18" charset="0"/>
              </a:rPr>
              <a:t>中小学肯定</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要纳入</a:t>
            </a:r>
            <a:r>
              <a:rPr lang="zh-CN" altLang="en-US" sz="2400" b="0" dirty="0" smtClean="0">
                <a:solidFill>
                  <a:schemeClr val="tx1"/>
                </a:solidFill>
                <a:latin typeface="华文仿宋" panose="02010600040101010101" pitchFamily="2" charset="-122"/>
                <a:ea typeface="华文仿宋" panose="02010600040101010101" pitchFamily="2" charset="-122"/>
                <a:cs typeface="Times New Roman" pitchFamily="18" charset="0"/>
              </a:rPr>
              <a:t>清查（</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根据事业单位法人证书中的举办</a:t>
            </a:r>
            <a:r>
              <a:rPr lang="zh-CN" altLang="en-US" sz="2400" b="0" dirty="0" smtClean="0">
                <a:solidFill>
                  <a:schemeClr val="tx1"/>
                </a:solidFill>
                <a:latin typeface="华文仿宋" panose="02010600040101010101" pitchFamily="2" charset="-122"/>
                <a:ea typeface="华文仿宋" panose="02010600040101010101" pitchFamily="2" charset="-122"/>
                <a:cs typeface="Times New Roman" pitchFamily="18" charset="0"/>
              </a:rPr>
              <a:t>者纳入清查）。</a:t>
            </a:r>
            <a:endPar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endParaRPr>
          </a:p>
          <a:p>
            <a:pPr indent="381000"/>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a:t>
            </a:r>
            <a:r>
              <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rPr>
              <a:t>3</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各级各类研究院，首先看是事业单位还是企业，属于企业按对外投资对待。属于事业单位，若执行企业会计制度，不纳入。属于事业单位，若执行事业单位会计制度，根据事业单位法人证书中的举办者纳入清查。</a:t>
            </a:r>
            <a:endPar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endParaRPr>
          </a:p>
          <a:p>
            <a:pPr indent="381000" eaLnBrk="1" hangingPunct="1"/>
            <a:endPar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endParaRPr>
          </a:p>
          <a:p>
            <a:pPr marL="0" marR="0" lvl="0" indent="38100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374382664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0" y="302630"/>
            <a:ext cx="5864469" cy="585787"/>
          </a:xfrm>
          <a:prstGeom prst="rect">
            <a:avLst/>
          </a:prstGeom>
          <a:noFill/>
          <a:ln>
            <a:miter lim="800000"/>
            <a:headEnd/>
            <a:tailEnd/>
          </a:ln>
        </p:spPr>
        <p:txBody>
          <a:bodyPr/>
          <a:lstStyle/>
          <a:p>
            <a:pPr algn="l"/>
            <a:r>
              <a:rPr lang="zh-CN" altLang="en-US" sz="3200" b="1" dirty="0" smtClean="0">
                <a:latin typeface="微软雅黑"/>
                <a:ea typeface="微软雅黑"/>
              </a:rPr>
              <a:t>一</a:t>
            </a:r>
            <a:r>
              <a:rPr lang="zh-CN" altLang="en-US" sz="3200" b="1" dirty="0" smtClean="0">
                <a:latin typeface="微软雅黑"/>
                <a:ea typeface="微软雅黑"/>
              </a:rPr>
              <a:t>、清查范围</a:t>
            </a:r>
            <a:endParaRPr lang="zh-CN" altLang="en-US" sz="3200" b="1" dirty="0" smtClean="0">
              <a:latin typeface="微软雅黑"/>
              <a:ea typeface="微软雅黑"/>
            </a:endParaRPr>
          </a:p>
        </p:txBody>
      </p:sp>
      <p:sp>
        <p:nvSpPr>
          <p:cNvPr id="17410" name="Rectangle 2"/>
          <p:cNvSpPr>
            <a:spLocks noChangeArrowheads="1"/>
          </p:cNvSpPr>
          <p:nvPr/>
        </p:nvSpPr>
        <p:spPr bwMode="auto">
          <a:xfrm>
            <a:off x="435685" y="1693933"/>
            <a:ext cx="797356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81000"/>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a:t>
            </a:r>
            <a:r>
              <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rPr>
              <a:t>4</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各级工会资产中，凡由国家拨给工会使用的资产或由国家拨付资金形成的资产，应作为国有资产进行清查登记，纳入本次资产清查报表编报范围；由工会会员交纳的会费形成的资产可不进行清查登记。其他群众组织的资产清查工作，参照上述方法处理。</a:t>
            </a:r>
          </a:p>
          <a:p>
            <a:pPr indent="381000"/>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a:t>
            </a:r>
            <a:r>
              <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rPr>
              <a:t>5</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）校友会、基金会等社团组织。只有同时满足执行民非会计制度，并同财政部门有经费缴拨关系的才纳入，高校校友会、基金会基本都不符合，不纳入。</a:t>
            </a:r>
            <a:endPar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endParaRPr>
          </a:p>
          <a:p>
            <a:pPr indent="381000"/>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a:t>
            </a:r>
            <a:r>
              <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rPr>
              <a:t>6</a:t>
            </a:r>
            <a:r>
              <a:rPr lang="zh-CN" altLang="en-US" sz="2400" b="0" dirty="0" smtClean="0">
                <a:solidFill>
                  <a:schemeClr val="tx1"/>
                </a:solidFill>
                <a:latin typeface="华文仿宋" panose="02010600040101010101" pitchFamily="2" charset="-122"/>
                <a:ea typeface="华文仿宋" panose="02010600040101010101" pitchFamily="2" charset="-122"/>
                <a:cs typeface="Times New Roman" pitchFamily="18" charset="0"/>
              </a:rPr>
              <a:t>）资产公司等</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学校直接投资企业不作为编报主体编报报表，相关信息由事业单位在</a:t>
            </a:r>
            <a:r>
              <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rPr>
              <a:t>《</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事业单位对外投资情况表</a:t>
            </a:r>
            <a:r>
              <a:rPr lang="en-US" altLang="zh-CN" sz="2400" b="0" dirty="0">
                <a:solidFill>
                  <a:schemeClr val="tx1"/>
                </a:solidFill>
                <a:latin typeface="华文仿宋" panose="02010600040101010101" pitchFamily="2" charset="-122"/>
                <a:ea typeface="华文仿宋" panose="02010600040101010101" pitchFamily="2" charset="-122"/>
                <a:cs typeface="Times New Roman" pitchFamily="18" charset="0"/>
              </a:rPr>
              <a:t>》</a:t>
            </a:r>
            <a:r>
              <a:rPr lang="zh-CN" altLang="en-US" sz="2400" b="0" dirty="0">
                <a:solidFill>
                  <a:schemeClr val="tx1"/>
                </a:solidFill>
                <a:latin typeface="华文仿宋" panose="02010600040101010101" pitchFamily="2" charset="-122"/>
                <a:ea typeface="华文仿宋" panose="02010600040101010101" pitchFamily="2" charset="-122"/>
                <a:cs typeface="Times New Roman" pitchFamily="18" charset="0"/>
              </a:rPr>
              <a:t>中填列。</a:t>
            </a:r>
          </a:p>
          <a:p>
            <a:pPr indent="381000"/>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7482057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0" y="302630"/>
            <a:ext cx="4048125" cy="585787"/>
          </a:xfrm>
          <a:prstGeom prst="rect">
            <a:avLst/>
          </a:prstGeom>
          <a:noFill/>
          <a:ln>
            <a:miter lim="800000"/>
            <a:headEnd/>
            <a:tailEnd/>
          </a:ln>
        </p:spPr>
        <p:txBody>
          <a:bodyPr/>
          <a:lstStyle/>
          <a:p>
            <a:pPr algn="l"/>
            <a:r>
              <a:rPr lang="zh-CN" altLang="en-US" sz="3200" b="1" dirty="0" smtClean="0">
                <a:latin typeface="微软雅黑"/>
                <a:ea typeface="微软雅黑"/>
              </a:rPr>
              <a:t>一、</a:t>
            </a:r>
            <a:r>
              <a:rPr lang="zh-CN" altLang="en-US" sz="3200" b="1" dirty="0" smtClean="0">
                <a:latin typeface="微软雅黑"/>
                <a:ea typeface="微软雅黑"/>
              </a:rPr>
              <a:t>清查范围</a:t>
            </a:r>
            <a:endParaRPr lang="zh-CN" altLang="en-US" sz="3200" b="1" dirty="0" smtClean="0">
              <a:latin typeface="微软雅黑"/>
              <a:ea typeface="微软雅黑"/>
            </a:endParaRPr>
          </a:p>
        </p:txBody>
      </p:sp>
      <p:sp>
        <p:nvSpPr>
          <p:cNvPr id="17410" name="Rectangle 2"/>
          <p:cNvSpPr>
            <a:spLocks noChangeArrowheads="1"/>
          </p:cNvSpPr>
          <p:nvPr/>
        </p:nvSpPr>
        <p:spPr bwMode="auto">
          <a:xfrm>
            <a:off x="570155" y="1013732"/>
            <a:ext cx="783909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81000"/>
            <a:r>
              <a:rPr lang="zh-CN" altLang="en-US" sz="2400" b="0" dirty="0" smtClean="0">
                <a:solidFill>
                  <a:schemeClr val="tx1"/>
                </a:solidFill>
                <a:latin typeface="华文仿宋" panose="02010600040101010101" pitchFamily="2" charset="-122"/>
                <a:ea typeface="华文仿宋" panose="02010600040101010101" pitchFamily="2" charset="-122"/>
              </a:rPr>
              <a:t>举例：档案</a:t>
            </a:r>
            <a:r>
              <a:rPr lang="zh-CN" altLang="en-US" sz="2400" b="0" dirty="0">
                <a:solidFill>
                  <a:schemeClr val="tx1"/>
                </a:solidFill>
                <a:latin typeface="华文仿宋" panose="02010600040101010101" pitchFamily="2" charset="-122"/>
                <a:ea typeface="华文仿宋" panose="02010600040101010101" pitchFamily="2" charset="-122"/>
              </a:rPr>
              <a:t>、文物、动植物标本等特殊资产是否纳入清查呢</a:t>
            </a:r>
            <a:r>
              <a:rPr lang="zh-CN" altLang="en-US" sz="2400" b="0" dirty="0" smtClean="0">
                <a:solidFill>
                  <a:schemeClr val="tx1"/>
                </a:solidFill>
                <a:latin typeface="华文仿宋" panose="02010600040101010101" pitchFamily="2" charset="-122"/>
                <a:ea typeface="华文仿宋" panose="02010600040101010101" pitchFamily="2" charset="-122"/>
              </a:rPr>
              <a:t>？</a:t>
            </a:r>
            <a:endParaRPr lang="en-US" altLang="zh-CN" sz="2400" b="0" dirty="0" smtClean="0">
              <a:solidFill>
                <a:schemeClr val="tx1"/>
              </a:solidFill>
              <a:latin typeface="华文仿宋" panose="02010600040101010101" pitchFamily="2" charset="-122"/>
              <a:ea typeface="华文仿宋" panose="02010600040101010101" pitchFamily="2" charset="-122"/>
            </a:endParaRPr>
          </a:p>
          <a:p>
            <a:pPr indent="381000"/>
            <a:r>
              <a:rPr kumimoji="0" lang="en-US" altLang="zh-CN"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rPr>
              <a:t>1.</a:t>
            </a:r>
            <a:r>
              <a:rPr kumimoji="0" lang="zh-CN" altLang="en-US"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rPr>
              <a:t>提出这个问题是因为以前资产清查没有明确。</a:t>
            </a:r>
            <a:endParaRPr kumimoji="0" lang="en-US" altLang="zh-CN" sz="2400" b="0" i="0" u="none" strike="noStrike" cap="none" normalizeH="0" baseline="0" dirty="0" smtClean="0">
              <a:ln>
                <a:noFill/>
              </a:ln>
              <a:solidFill>
                <a:schemeClr val="tx1"/>
              </a:solidFill>
              <a:effectLst/>
              <a:latin typeface="华文仿宋" panose="02010600040101010101" pitchFamily="2" charset="-122"/>
              <a:ea typeface="华文仿宋" panose="02010600040101010101" pitchFamily="2" charset="-122"/>
            </a:endParaRPr>
          </a:p>
          <a:p>
            <a:pPr indent="381000"/>
            <a:r>
              <a:rPr lang="en-US" altLang="zh-CN" sz="2400" b="0" dirty="0" smtClean="0">
                <a:solidFill>
                  <a:schemeClr val="tx1"/>
                </a:solidFill>
                <a:latin typeface="华文仿宋" panose="02010600040101010101" pitchFamily="2" charset="-122"/>
                <a:ea typeface="华文仿宋" panose="02010600040101010101" pitchFamily="2" charset="-122"/>
              </a:rPr>
              <a:t>2.</a:t>
            </a:r>
            <a:r>
              <a:rPr lang="zh-CN" altLang="en-US" sz="2400" b="0" dirty="0" smtClean="0">
                <a:solidFill>
                  <a:schemeClr val="tx1"/>
                </a:solidFill>
                <a:latin typeface="华文仿宋" panose="02010600040101010101" pitchFamily="2" charset="-122"/>
                <a:ea typeface="华文仿宋" panose="02010600040101010101" pitchFamily="2" charset="-122"/>
              </a:rPr>
              <a:t>此类资产一般都是无账面记载，即使有实物记载也无账面</a:t>
            </a:r>
            <a:r>
              <a:rPr lang="zh-CN" altLang="en-US" sz="2400" b="0" dirty="0">
                <a:solidFill>
                  <a:schemeClr val="tx1"/>
                </a:solidFill>
                <a:latin typeface="华文仿宋" panose="02010600040101010101" pitchFamily="2" charset="-122"/>
                <a:ea typeface="华文仿宋" panose="02010600040101010101" pitchFamily="2" charset="-122"/>
              </a:rPr>
              <a:t>价值。根据财政部资产清查核实办法中资产盘盈的有关规定处理。</a:t>
            </a:r>
            <a:r>
              <a:rPr lang="zh-CN" altLang="en-US" sz="2400" dirty="0">
                <a:solidFill>
                  <a:schemeClr val="tx1"/>
                </a:solidFill>
                <a:latin typeface="华文仿宋" panose="02010600040101010101" pitchFamily="2" charset="-122"/>
                <a:ea typeface="华文仿宋" panose="02010600040101010101" pitchFamily="2" charset="-122"/>
              </a:rPr>
              <a:t>具体来说：</a:t>
            </a:r>
            <a:endParaRPr lang="en-US" altLang="zh-CN" sz="2400" dirty="0">
              <a:solidFill>
                <a:schemeClr val="tx1"/>
              </a:solidFill>
              <a:latin typeface="华文仿宋" panose="02010600040101010101" pitchFamily="2" charset="-122"/>
              <a:ea typeface="华文仿宋" panose="02010600040101010101" pitchFamily="2" charset="-122"/>
            </a:endParaRPr>
          </a:p>
          <a:p>
            <a:pPr indent="381000"/>
            <a:r>
              <a:rPr lang="zh-CN" altLang="en-US" sz="2400" b="0" dirty="0">
                <a:solidFill>
                  <a:schemeClr val="tx1"/>
                </a:solidFill>
                <a:latin typeface="华文仿宋" panose="02010600040101010101" pitchFamily="2" charset="-122"/>
                <a:ea typeface="华文仿宋" panose="02010600040101010101" pitchFamily="2" charset="-122"/>
              </a:rPr>
              <a:t>高校实际占有使用的各类资产都要纳入，不论具体形态，入账价值按照清查核实办法第</a:t>
            </a:r>
            <a:r>
              <a:rPr lang="en-US" altLang="zh-CN" sz="2400" b="0" dirty="0">
                <a:solidFill>
                  <a:schemeClr val="tx1"/>
                </a:solidFill>
                <a:latin typeface="华文仿宋" panose="02010600040101010101" pitchFamily="2" charset="-122"/>
                <a:ea typeface="华文仿宋" panose="02010600040101010101" pitchFamily="2" charset="-122"/>
              </a:rPr>
              <a:t>25</a:t>
            </a:r>
            <a:r>
              <a:rPr lang="zh-CN" altLang="en-US" sz="2400" b="0" dirty="0">
                <a:solidFill>
                  <a:schemeClr val="tx1"/>
                </a:solidFill>
                <a:latin typeface="华文仿宋" panose="02010600040101010101" pitchFamily="2" charset="-122"/>
                <a:ea typeface="华文仿宋" panose="02010600040101010101" pitchFamily="2" charset="-122"/>
              </a:rPr>
              <a:t>条处理。</a:t>
            </a:r>
            <a:endParaRPr lang="en-US" altLang="zh-CN" sz="2400" b="0" dirty="0">
              <a:solidFill>
                <a:schemeClr val="tx1"/>
              </a:solidFill>
              <a:latin typeface="华文仿宋" panose="02010600040101010101" pitchFamily="2" charset="-122"/>
              <a:ea typeface="华文仿宋" panose="02010600040101010101" pitchFamily="2" charset="-122"/>
            </a:endParaRPr>
          </a:p>
          <a:p>
            <a:pPr indent="381000"/>
            <a:r>
              <a:rPr lang="zh-CN" altLang="en-US" sz="2400" b="0" dirty="0">
                <a:solidFill>
                  <a:schemeClr val="tx1"/>
                </a:solidFill>
                <a:latin typeface="华文仿宋" panose="02010600040101010101" pitchFamily="2" charset="-122"/>
                <a:ea typeface="华文仿宋" panose="02010600040101010101" pitchFamily="2" charset="-122"/>
              </a:rPr>
              <a:t>学生档案、教职工人事档案属于个人，高校只是在具体管理，不属于高校实际占有使用的资产，不纳入</a:t>
            </a:r>
            <a:r>
              <a:rPr lang="zh-CN" altLang="en-US" sz="2400" b="0" dirty="0" smtClean="0">
                <a:solidFill>
                  <a:schemeClr val="tx1"/>
                </a:solidFill>
                <a:latin typeface="华文仿宋" panose="02010600040101010101" pitchFamily="2" charset="-122"/>
                <a:ea typeface="华文仿宋" panose="02010600040101010101" pitchFamily="2" charset="-122"/>
              </a:rPr>
              <a:t>。</a:t>
            </a:r>
            <a:endParaRPr lang="en-US" altLang="zh-CN" sz="2400" b="0" dirty="0" smtClean="0">
              <a:solidFill>
                <a:schemeClr val="tx1"/>
              </a:solidFill>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xmlns="" val="344457579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0" y="302630"/>
            <a:ext cx="4048125" cy="585787"/>
          </a:xfrm>
          <a:prstGeom prst="rect">
            <a:avLst/>
          </a:prstGeom>
          <a:noFill/>
          <a:ln>
            <a:miter lim="800000"/>
            <a:headEnd/>
            <a:tailEnd/>
          </a:ln>
        </p:spPr>
        <p:txBody>
          <a:bodyPr/>
          <a:lstStyle/>
          <a:p>
            <a:pPr algn="l"/>
            <a:r>
              <a:rPr lang="zh-CN" altLang="en-US" sz="3200" b="1" dirty="0" smtClean="0">
                <a:latin typeface="微软雅黑"/>
                <a:ea typeface="微软雅黑"/>
              </a:rPr>
              <a:t>二、重要概念</a:t>
            </a:r>
            <a:endParaRPr lang="zh-CN" altLang="en-US" sz="3200" b="1" dirty="0" smtClean="0">
              <a:latin typeface="微软雅黑"/>
              <a:ea typeface="微软雅黑"/>
            </a:endParaRPr>
          </a:p>
        </p:txBody>
      </p:sp>
      <p:sp>
        <p:nvSpPr>
          <p:cNvPr id="17410" name="Rectangle 2"/>
          <p:cNvSpPr>
            <a:spLocks noChangeArrowheads="1"/>
          </p:cNvSpPr>
          <p:nvPr/>
        </p:nvSpPr>
        <p:spPr bwMode="auto">
          <a:xfrm>
            <a:off x="570155" y="1013732"/>
            <a:ext cx="783909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81000"/>
            <a:endParaRPr lang="en-US" altLang="zh-CN" sz="2400" b="0" dirty="0" smtClean="0"/>
          </a:p>
          <a:p>
            <a:pPr indent="381000"/>
            <a:r>
              <a:rPr lang="zh-CN" altLang="en-US" sz="2400" b="0" dirty="0" smtClean="0">
                <a:solidFill>
                  <a:schemeClr val="tx1">
                    <a:lumMod val="95000"/>
                    <a:lumOff val="5000"/>
                  </a:schemeClr>
                </a:solidFill>
                <a:latin typeface="仿宋" pitchFamily="49" charset="-122"/>
                <a:ea typeface="仿宋" pitchFamily="49" charset="-122"/>
              </a:rPr>
              <a:t>资产</a:t>
            </a:r>
            <a:r>
              <a:rPr lang="zh-CN" altLang="en-US" sz="2400" b="0" dirty="0" smtClean="0">
                <a:solidFill>
                  <a:schemeClr val="tx1">
                    <a:lumMod val="95000"/>
                    <a:lumOff val="5000"/>
                  </a:schemeClr>
                </a:solidFill>
                <a:latin typeface="仿宋" pitchFamily="49" charset="-122"/>
                <a:ea typeface="仿宋" pitchFamily="49" charset="-122"/>
              </a:rPr>
              <a:t>盘盈是指行政事业单位在资产清查基准日无账面记载，但单位实际占有使用的能以货币计量的经济资源，包括货币资金盘盈、存货盘盈、对外投资盘盈、固定资产盘盈、无形资产盘盈、往来款项盘盈等</a:t>
            </a:r>
            <a:r>
              <a:rPr lang="zh-CN" altLang="en-US" sz="2400" b="0" dirty="0" smtClean="0">
                <a:solidFill>
                  <a:schemeClr val="tx1">
                    <a:lumMod val="95000"/>
                    <a:lumOff val="5000"/>
                  </a:schemeClr>
                </a:solidFill>
                <a:latin typeface="仿宋" pitchFamily="49" charset="-122"/>
                <a:ea typeface="仿宋" pitchFamily="49" charset="-122"/>
              </a:rPr>
              <a:t>。</a:t>
            </a:r>
            <a:endParaRPr lang="en-US" altLang="zh-CN" sz="2400" b="0" dirty="0" smtClean="0">
              <a:solidFill>
                <a:schemeClr val="tx1">
                  <a:lumMod val="95000"/>
                  <a:lumOff val="5000"/>
                </a:schemeClr>
              </a:solidFill>
              <a:latin typeface="仿宋" pitchFamily="49" charset="-122"/>
              <a:ea typeface="仿宋" pitchFamily="49" charset="-122"/>
            </a:endParaRPr>
          </a:p>
          <a:p>
            <a:pPr indent="381000"/>
            <a:r>
              <a:rPr lang="zh-CN" altLang="en-US" sz="2400" b="0" dirty="0" smtClean="0">
                <a:solidFill>
                  <a:schemeClr val="tx1">
                    <a:lumMod val="95000"/>
                    <a:lumOff val="5000"/>
                  </a:schemeClr>
                </a:solidFill>
                <a:latin typeface="仿宋" pitchFamily="49" charset="-122"/>
                <a:ea typeface="仿宋" pitchFamily="49" charset="-122"/>
              </a:rPr>
              <a:t>固定资产盘盈：</a:t>
            </a:r>
            <a:r>
              <a:rPr lang="zh-CN" altLang="en-US" sz="2400" b="0" dirty="0" smtClean="0">
                <a:solidFill>
                  <a:schemeClr val="tx1">
                    <a:lumMod val="95000"/>
                    <a:lumOff val="5000"/>
                  </a:schemeClr>
                </a:solidFill>
                <a:latin typeface="仿宋" pitchFamily="49" charset="-122"/>
                <a:ea typeface="仿宋" pitchFamily="49" charset="-122"/>
              </a:rPr>
              <a:t>固定资产盘盈是指行政事业单位清查出的无账面记载或者反映的固定资产</a:t>
            </a:r>
            <a:r>
              <a:rPr lang="zh-CN" altLang="en-US" sz="2400" b="0" dirty="0" smtClean="0">
                <a:solidFill>
                  <a:schemeClr val="tx1">
                    <a:lumMod val="95000"/>
                    <a:lumOff val="5000"/>
                  </a:schemeClr>
                </a:solidFill>
                <a:latin typeface="仿宋" pitchFamily="49" charset="-122"/>
                <a:ea typeface="仿宋" pitchFamily="49" charset="-122"/>
              </a:rPr>
              <a:t>。</a:t>
            </a:r>
            <a:endParaRPr lang="en-US" altLang="zh-CN" sz="2400" b="0" dirty="0" smtClean="0">
              <a:solidFill>
                <a:schemeClr val="tx1">
                  <a:lumMod val="95000"/>
                  <a:lumOff val="5000"/>
                </a:schemeClr>
              </a:solidFill>
              <a:latin typeface="仿宋" pitchFamily="49" charset="-122"/>
              <a:ea typeface="仿宋" pitchFamily="49" charset="-122"/>
            </a:endParaRPr>
          </a:p>
          <a:p>
            <a:pPr indent="381000"/>
            <a:r>
              <a:rPr lang="zh-CN" altLang="en-US" sz="2400" b="0" dirty="0" smtClean="0">
                <a:solidFill>
                  <a:schemeClr val="tx1">
                    <a:lumMod val="95000"/>
                    <a:lumOff val="5000"/>
                  </a:schemeClr>
                </a:solidFill>
                <a:latin typeface="仿宋" pitchFamily="49" charset="-122"/>
                <a:ea typeface="仿宋" pitchFamily="49" charset="-122"/>
              </a:rPr>
              <a:t>对于清查出来的缺乏价值确定依据的盘盈资产，可以委托具有专业胜任能力的资产评估机构进行资产评估，以评估值作为价值确定依据，没有相关凭据也未经评估的，应当按照名义金额（即人民币</a:t>
            </a:r>
            <a:r>
              <a:rPr lang="en-US" altLang="zh-CN" sz="2400" b="0" dirty="0" smtClean="0">
                <a:solidFill>
                  <a:schemeClr val="tx1">
                    <a:lumMod val="95000"/>
                    <a:lumOff val="5000"/>
                  </a:schemeClr>
                </a:solidFill>
                <a:latin typeface="仿宋" pitchFamily="49" charset="-122"/>
                <a:ea typeface="仿宋" pitchFamily="49" charset="-122"/>
              </a:rPr>
              <a:t>1</a:t>
            </a:r>
            <a:r>
              <a:rPr lang="zh-CN" altLang="en-US" sz="2400" b="0" dirty="0" smtClean="0">
                <a:solidFill>
                  <a:schemeClr val="tx1">
                    <a:lumMod val="95000"/>
                    <a:lumOff val="5000"/>
                  </a:schemeClr>
                </a:solidFill>
                <a:latin typeface="仿宋" pitchFamily="49" charset="-122"/>
                <a:ea typeface="仿宋" pitchFamily="49" charset="-122"/>
              </a:rPr>
              <a:t>元）入账。</a:t>
            </a:r>
            <a:endParaRPr lang="en-US" altLang="zh-CN" sz="2400" b="0" dirty="0" smtClean="0">
              <a:solidFill>
                <a:schemeClr val="tx1">
                  <a:lumMod val="95000"/>
                  <a:lumOff val="5000"/>
                </a:schemeClr>
              </a:solidFill>
              <a:latin typeface="仿宋" pitchFamily="49" charset="-122"/>
              <a:ea typeface="仿宋" pitchFamily="49" charset="-122"/>
            </a:endParaRPr>
          </a:p>
          <a:p>
            <a:endParaRPr lang="en-US" altLang="zh-CN" sz="2400" b="0" dirty="0" smtClean="0">
              <a:solidFill>
                <a:schemeClr val="tx1"/>
              </a:solidFill>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xmlns="" val="344457579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JQ_红色">
  <a:themeElements>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fontScheme name="template-2003_final5.19">
      <a:majorFont>
        <a:latin typeface="Verdana"/>
        <a:ea typeface=""/>
        <a:cs typeface=""/>
      </a:majorFont>
      <a:minorFont>
        <a:latin typeface="Verdana"/>
        <a:ea typeface=""/>
        <a:cs typeface=""/>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bg1"/>
            </a:solidFill>
            <a:effectLst/>
            <a:latin typeface="Arial"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txDef>
      <a:spPr>
        <a:noFill/>
      </a:spPr>
      <a:bodyPr wrap="none" rtlCol="0">
        <a:spAutoFit/>
      </a:bodyPr>
      <a:lstStyle>
        <a:defPPr>
          <a:defRPr smtClean="0">
            <a:solidFill>
              <a:schemeClr val="tx1"/>
            </a:solidFill>
          </a:defRPr>
        </a:defPPr>
      </a:lstStyle>
    </a:txDef>
  </a:objectDefaults>
  <a:extraClrSchemeLst>
    <a:extraClrScheme>
      <a:clrScheme name="template-2003_final5.1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30998</TotalTime>
  <Words>1119</Words>
  <Application>Microsoft Office PowerPoint</Application>
  <PresentationFormat>全屏显示(4:3)</PresentationFormat>
  <Paragraphs>53</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JQ_红色</vt:lpstr>
      <vt:lpstr>幻灯片 1</vt:lpstr>
      <vt:lpstr>目录</vt:lpstr>
      <vt:lpstr>一、清查范围</vt:lpstr>
      <vt:lpstr>一、清查范围 </vt:lpstr>
      <vt:lpstr>一、清查范围</vt:lpstr>
      <vt:lpstr>一、清查范围</vt:lpstr>
      <vt:lpstr>一、清查范围</vt:lpstr>
      <vt:lpstr>一、清查范围</vt:lpstr>
      <vt:lpstr>二、重要概念</vt:lpstr>
      <vt:lpstr>二、重要概念</vt:lpstr>
      <vt:lpstr>二、问题答疑</vt:lpstr>
      <vt:lpstr>目录</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行政政法财务和资产管理改革与创新</dc:title>
  <dc:creator>陈经纬</dc:creator>
  <cp:lastModifiedBy>Windows 用户</cp:lastModifiedBy>
  <cp:revision>2393</cp:revision>
  <cp:lastPrinted>2012-11-19T15:16:55Z</cp:lastPrinted>
  <dcterms:created xsi:type="dcterms:W3CDTF">2003-05-20T15:59:42Z</dcterms:created>
  <dcterms:modified xsi:type="dcterms:W3CDTF">2016-03-31T22:55:56Z</dcterms:modified>
</cp:coreProperties>
</file>